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306" r:id="rId5"/>
    <p:sldId id="295" r:id="rId6"/>
    <p:sldId id="291" r:id="rId7"/>
    <p:sldId id="301" r:id="rId8"/>
    <p:sldId id="266" r:id="rId9"/>
    <p:sldId id="271" r:id="rId10"/>
    <p:sldId id="277" r:id="rId11"/>
    <p:sldId id="303" r:id="rId12"/>
    <p:sldId id="278" r:id="rId13"/>
    <p:sldId id="308" r:id="rId14"/>
    <p:sldId id="304" r:id="rId15"/>
    <p:sldId id="263" r:id="rId16"/>
    <p:sldId id="264" r:id="rId17"/>
    <p:sldId id="265" r:id="rId18"/>
    <p:sldId id="299" r:id="rId19"/>
    <p:sldId id="300" r:id="rId20"/>
    <p:sldId id="319" r:id="rId21"/>
    <p:sldId id="321" r:id="rId22"/>
    <p:sldId id="317" r:id="rId23"/>
    <p:sldId id="322" r:id="rId24"/>
    <p:sldId id="282" r:id="rId25"/>
    <p:sldId id="315" r:id="rId26"/>
    <p:sldId id="316" r:id="rId27"/>
    <p:sldId id="307" r:id="rId28"/>
    <p:sldId id="294" r:id="rId29"/>
    <p:sldId id="296" r:id="rId30"/>
    <p:sldId id="302" r:id="rId31"/>
    <p:sldId id="312" r:id="rId32"/>
    <p:sldId id="313" r:id="rId33"/>
    <p:sldId id="305" r:id="rId34"/>
    <p:sldId id="288" r:id="rId3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2006BB0-F9A1-42BB-9E16-D22D54CA3136}">
          <p14:sldIdLst>
            <p14:sldId id="256"/>
            <p14:sldId id="257"/>
            <p14:sldId id="293"/>
            <p14:sldId id="306"/>
            <p14:sldId id="295"/>
            <p14:sldId id="291"/>
            <p14:sldId id="301"/>
            <p14:sldId id="266"/>
            <p14:sldId id="271"/>
            <p14:sldId id="277"/>
            <p14:sldId id="303"/>
            <p14:sldId id="278"/>
            <p14:sldId id="308"/>
            <p14:sldId id="304"/>
            <p14:sldId id="263"/>
            <p14:sldId id="264"/>
            <p14:sldId id="265"/>
            <p14:sldId id="299"/>
            <p14:sldId id="300"/>
            <p14:sldId id="319"/>
            <p14:sldId id="321"/>
            <p14:sldId id="317"/>
            <p14:sldId id="322"/>
            <p14:sldId id="282"/>
            <p14:sldId id="315"/>
            <p14:sldId id="316"/>
            <p14:sldId id="307"/>
            <p14:sldId id="294"/>
            <p14:sldId id="296"/>
            <p14:sldId id="302"/>
            <p14:sldId id="312"/>
            <p14:sldId id="313"/>
            <p14:sldId id="305"/>
            <p14:sldId id="288"/>
          </p14:sldIdLst>
        </p14:section>
        <p14:section name="未命名的章節" id="{23E0D761-49B0-4EAA-A7B8-C48BB28502D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FF6600"/>
    <a:srgbClr val="0066FF"/>
    <a:srgbClr val="EBFFFF"/>
    <a:srgbClr val="FFCCFF"/>
    <a:srgbClr val="CCFF99"/>
    <a:srgbClr val="FF99CC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2195A-A828-42C4-A0A6-5571AD4D9AB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87100-80B0-4D02-B2CC-F639FED07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2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83584-03ED-49D5-9D1D-29D2F25CB2AA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F82197-A033-4E9A-AC90-4869E48600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2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1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68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90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65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72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32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55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A582A-44D0-491F-A243-507D05D3D18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89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76FB-5810-411C-99D1-798AB4B5677B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4AB8-0E88-448C-BDE8-7B35E0F5606E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F739-0D23-435F-B6D9-390DA620DE5A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463-49EA-4D72-8367-53AAB47CB115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62B4-043A-4155-B9C5-4F3B2C1A3CBB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8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7BF-7F8C-4CE1-93CB-73FAD35F9C6F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1F1-F53E-42E6-95FC-6D0BC81D9B39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6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513E-2244-44BF-B77F-F9375B0AAD2E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94CA-0B0C-4EFC-A6A0-F3C55C67736E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0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CCCD739-DE2B-4D9C-BD96-91B8C1DFF675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B3C5-1B4C-47AA-9E4E-AD0E7564556E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5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2472D1-8F9F-4F7B-BD1C-A0A367D75C64}" type="datetime1">
              <a:rPr lang="en-US" altLang="zh-TW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kedcity.net/etv/resource/51415349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learnersdictionaries.com/" TargetMode="External"/><Relationship Id="rId2" Type="http://schemas.openxmlformats.org/officeDocument/2006/relationships/hyperlink" Target="https://dictionary.cambridge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en/resources/e_health_topics/1247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eng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g4-1tkcsBA" TargetMode="External"/><Relationship Id="rId5" Type="http://schemas.openxmlformats.org/officeDocument/2006/relationships/slide" Target="slide30.xml"/><Relationship Id="rId4" Type="http://schemas.openxmlformats.org/officeDocument/2006/relationships/hyperlink" Target="https://www.isd.gov.hk/eng/tvapi/19_md31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hyperlink" Target="https://www.chp.gov.hk/files/her/ct_eng_w3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www.chp.gov.hk/files/her/ct_eng_w3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0982" y="4567986"/>
            <a:ext cx="7349687" cy="825454"/>
          </a:xfrm>
        </p:spPr>
        <p:txBody>
          <a:bodyPr>
            <a:normAutofit/>
          </a:bodyPr>
          <a:lstStyle/>
          <a:p>
            <a:r>
              <a:rPr lang="en-HK" altLang="zh-TW" sz="3600" b="1" dirty="0">
                <a:solidFill>
                  <a:schemeClr val="tx1"/>
                </a:solidFill>
                <a:latin typeface="+mn-lt"/>
              </a:rPr>
              <a:t>GIFTED EDUCATION SECTION, CDI, EDB</a:t>
            </a:r>
            <a:endParaRPr lang="zh-TW" alt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0982" y="623757"/>
            <a:ext cx="6886734" cy="3618634"/>
          </a:xfrm>
        </p:spPr>
        <p:txBody>
          <a:bodyPr>
            <a:noAutofit/>
          </a:bodyPr>
          <a:lstStyle/>
          <a:p>
            <a:r>
              <a:rPr lang="en-HK" altLang="zh-TW" sz="4000" b="1" dirty="0">
                <a:solidFill>
                  <a:schemeClr val="tx1"/>
                </a:solidFill>
                <a:latin typeface="+mn-lt"/>
              </a:rPr>
              <a:t>Learning and </a:t>
            </a:r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teaching</a:t>
            </a: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resources for </a:t>
            </a:r>
            <a:endParaRPr lang="en-HK" altLang="zh-TW" sz="4000" b="1" dirty="0">
              <a:solidFill>
                <a:schemeClr val="tx1"/>
              </a:solidFill>
              <a:latin typeface="+mn-lt"/>
            </a:endParaRP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UPPER </a:t>
            </a:r>
            <a:r>
              <a:rPr lang="en-HK" altLang="zh-TW" sz="4000" b="1" dirty="0" err="1" smtClean="0">
                <a:solidFill>
                  <a:schemeClr val="tx1"/>
                </a:solidFill>
                <a:latin typeface="+mn-lt"/>
              </a:rPr>
              <a:t>PRIMAry</a:t>
            </a:r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levels </a:t>
            </a: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HK" altLang="zh-TW" sz="4000" b="1" dirty="0">
                <a:solidFill>
                  <a:schemeClr val="tx1"/>
                </a:solidFill>
                <a:latin typeface="+mn-lt"/>
              </a:rPr>
              <a:t>English language)</a:t>
            </a:r>
            <a:endParaRPr lang="zh-TW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680797" y="6518316"/>
            <a:ext cx="984019" cy="273844"/>
          </a:xfrm>
        </p:spPr>
        <p:txBody>
          <a:bodyPr/>
          <a:lstStyle/>
          <a:p>
            <a:fld id="{A9830401-0F6F-4F24-A326-F1A2DA85454D}" type="slidenum">
              <a:rPr lang="en-US" sz="1400" b="1">
                <a:solidFill>
                  <a:schemeClr val="bg1"/>
                </a:solidFill>
              </a:rPr>
              <a:t>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8" y="1310962"/>
            <a:ext cx="2590584" cy="25905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2" y="5327600"/>
            <a:ext cx="1464560" cy="1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553" y="211484"/>
            <a:ext cx="8648849" cy="70336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Part 3: </a:t>
            </a:r>
            <a:r>
              <a:rPr lang="en-US" altLang="zh-TW" sz="3600" b="1" u="sng" dirty="0" smtClean="0">
                <a:solidFill>
                  <a:schemeClr val="tx1"/>
                </a:solidFill>
                <a:latin typeface="+mn-lt"/>
              </a:rPr>
              <a:t>Learning about Acrostic Poems</a:t>
            </a:r>
            <a:endParaRPr lang="zh-TW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16461" y="6411939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10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3553" y="980592"/>
            <a:ext cx="8888342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GB" altLang="zh-TW" sz="2800" b="1" dirty="0" smtClean="0">
                <a:solidFill>
                  <a:srgbClr val="9933FF"/>
                </a:solidFill>
              </a:rPr>
              <a:t>What are acrostic poems?</a:t>
            </a:r>
          </a:p>
          <a:p>
            <a:endParaRPr lang="en-GB" altLang="zh-TW" sz="1200" dirty="0"/>
          </a:p>
          <a:p>
            <a:r>
              <a:rPr lang="en-GB" altLang="zh-TW" sz="2400" dirty="0" smtClean="0"/>
              <a:t>     An </a:t>
            </a:r>
            <a:r>
              <a:rPr lang="en-GB" altLang="zh-TW" sz="2400" dirty="0"/>
              <a:t>acrostic poem is a poem where the </a:t>
            </a:r>
            <a:r>
              <a:rPr lang="en-GB" altLang="zh-TW" sz="2400" b="1" dirty="0">
                <a:solidFill>
                  <a:srgbClr val="D60093"/>
                </a:solidFill>
              </a:rPr>
              <a:t>first letters </a:t>
            </a:r>
            <a:r>
              <a:rPr lang="en-GB" altLang="zh-TW" sz="2400" dirty="0"/>
              <a:t>of each </a:t>
            </a:r>
            <a:r>
              <a:rPr lang="en-GB" altLang="zh-TW" sz="2400" dirty="0" smtClean="0"/>
              <a:t>line spell </a:t>
            </a:r>
          </a:p>
          <a:p>
            <a:r>
              <a:rPr lang="en-GB" altLang="zh-TW" sz="2400" dirty="0"/>
              <a:t> </a:t>
            </a:r>
            <a:r>
              <a:rPr lang="en-GB" altLang="zh-TW" sz="2400" dirty="0" smtClean="0"/>
              <a:t>    out </a:t>
            </a:r>
            <a:r>
              <a:rPr lang="en-GB" altLang="zh-TW" sz="2400" dirty="0"/>
              <a:t>a </a:t>
            </a:r>
            <a:r>
              <a:rPr lang="en-GB" altLang="zh-TW" sz="2400" dirty="0" smtClean="0"/>
              <a:t>specific word </a:t>
            </a:r>
            <a:r>
              <a:rPr lang="en-GB" altLang="zh-TW" sz="2400" b="1" dirty="0" smtClean="0">
                <a:solidFill>
                  <a:srgbClr val="D60093"/>
                </a:solidFill>
              </a:rPr>
              <a:t>vertically</a:t>
            </a:r>
            <a:r>
              <a:rPr lang="en-GB" altLang="zh-TW" sz="2400" dirty="0" smtClean="0"/>
              <a:t> </a:t>
            </a:r>
            <a:r>
              <a:rPr lang="en-GB" altLang="zh-TW" sz="2400" dirty="0"/>
              <a:t>that acts as </a:t>
            </a:r>
            <a:r>
              <a:rPr lang="en-GB" altLang="zh-TW" sz="2400" dirty="0" smtClean="0"/>
              <a:t>the </a:t>
            </a:r>
            <a:r>
              <a:rPr lang="en-GB" altLang="zh-TW" sz="2400" b="1" dirty="0" smtClean="0">
                <a:solidFill>
                  <a:srgbClr val="D60093"/>
                </a:solidFill>
              </a:rPr>
              <a:t>theme</a:t>
            </a:r>
            <a:r>
              <a:rPr lang="en-GB" altLang="zh-TW" sz="2400" dirty="0" smtClean="0"/>
              <a:t> of the poem </a:t>
            </a:r>
          </a:p>
          <a:p>
            <a:r>
              <a:rPr lang="en-GB" altLang="zh-TW" sz="2400" dirty="0"/>
              <a:t> </a:t>
            </a:r>
            <a:r>
              <a:rPr lang="en-GB" altLang="zh-TW" sz="2400" dirty="0" smtClean="0"/>
              <a:t>    and lines can be made up of single word or phrases.  All the lines </a:t>
            </a:r>
          </a:p>
          <a:p>
            <a:r>
              <a:rPr lang="en-GB" altLang="zh-TW" sz="2400" dirty="0"/>
              <a:t> </a:t>
            </a:r>
            <a:r>
              <a:rPr lang="en-GB" altLang="zh-TW" sz="2400" dirty="0" smtClean="0"/>
              <a:t>    in an acrostic poem are written about the focus word.</a:t>
            </a:r>
          </a:p>
          <a:p>
            <a:endParaRPr lang="en-GB" altLang="zh-TW" sz="1200" dirty="0" smtClean="0"/>
          </a:p>
          <a:p>
            <a:endParaRPr lang="en-GB" altLang="zh-TW" sz="12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GB" altLang="zh-TW" sz="2800" b="1" dirty="0" smtClean="0">
                <a:solidFill>
                  <a:srgbClr val="9933FF"/>
                </a:solidFill>
              </a:rPr>
              <a:t>Easy steps to write acrostic poems</a:t>
            </a:r>
          </a:p>
          <a:p>
            <a:r>
              <a:rPr lang="en-GB" altLang="zh-TW" sz="1200" dirty="0" smtClean="0"/>
              <a:t>         </a:t>
            </a:r>
            <a:r>
              <a:rPr lang="en-GB" altLang="zh-TW" sz="2400" dirty="0" smtClean="0"/>
              <a:t> </a:t>
            </a:r>
            <a:endParaRPr lang="en-GB" altLang="zh-TW" sz="2400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42004"/>
              </p:ext>
            </p:extLst>
          </p:nvPr>
        </p:nvGraphicFramePr>
        <p:xfrm>
          <a:off x="447880" y="3978223"/>
          <a:ext cx="8652600" cy="2482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altLang="zh-TW" sz="2400" dirty="0" smtClean="0"/>
                        <a:t>1.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2400" dirty="0" smtClean="0"/>
                        <a:t>Decide what to write about (the focus</a:t>
                      </a:r>
                      <a:r>
                        <a:rPr lang="en-GB" altLang="zh-TW" sz="2400" baseline="0" dirty="0" smtClean="0"/>
                        <a:t> word)</a:t>
                      </a:r>
                      <a:r>
                        <a:rPr lang="en-GB" altLang="zh-TW" sz="2400" dirty="0" smtClean="0"/>
                        <a:t>.</a:t>
                      </a:r>
                      <a:endParaRPr lang="en-GB" altLang="zh-TW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altLang="zh-TW" sz="2400" dirty="0" smtClean="0"/>
                        <a:t>2.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2400" dirty="0" smtClean="0"/>
                        <a:t>Write your word down vertically.</a:t>
                      </a:r>
                      <a:endParaRPr lang="en-GB" altLang="zh-TW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altLang="zh-TW" sz="2400" dirty="0" smtClean="0"/>
                        <a:t>3.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2400" dirty="0" smtClean="0"/>
                        <a:t>Brainstorm words or phrases that describe your word.</a:t>
                      </a:r>
                      <a:endParaRPr lang="en-GB" altLang="zh-TW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428">
                <a:tc>
                  <a:txBody>
                    <a:bodyPr/>
                    <a:lstStyle/>
                    <a:p>
                      <a:r>
                        <a:rPr lang="en-HK" altLang="zh-TW" sz="2400" dirty="0" smtClean="0"/>
                        <a:t>4.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TW" sz="2400" dirty="0" smtClean="0"/>
                        <a:t>Create</a:t>
                      </a:r>
                      <a:r>
                        <a:rPr lang="en-GB" altLang="zh-TW" sz="2400" baseline="0" dirty="0" smtClean="0"/>
                        <a:t> an acrostic poem using the vocabulary you brainstormed. </a:t>
                      </a:r>
                      <a:endParaRPr lang="en-GB" altLang="zh-TW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42" y="3358508"/>
            <a:ext cx="2554445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639482" y="1325861"/>
            <a:ext cx="2193365" cy="699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16461" y="6411939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11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29352" y="1852611"/>
            <a:ext cx="1268462" cy="3170099"/>
          </a:xfrm>
          <a:prstGeom prst="rect">
            <a:avLst/>
          </a:prstGeom>
          <a:solidFill>
            <a:schemeClr val="bg1"/>
          </a:solidFill>
          <a:ln w="57150">
            <a:solidFill>
              <a:srgbClr val="00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000" dirty="0" smtClean="0"/>
              <a:t>   The 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first letters </a:t>
            </a:r>
            <a:r>
              <a:rPr lang="en-HK" altLang="zh-TW" sz="2000" dirty="0" smtClean="0"/>
              <a:t>of each line spell out the word “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FRUIT</a:t>
            </a:r>
            <a:r>
              <a:rPr lang="en-HK" altLang="zh-TW" sz="2000" dirty="0" smtClean="0"/>
              <a:t>” (the focus word and title of the poem)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305" y="207834"/>
            <a:ext cx="8514165" cy="1369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altLang="zh-TW" sz="1100" dirty="0"/>
          </a:p>
          <a:p>
            <a:r>
              <a:rPr lang="en-GB" altLang="zh-TW" sz="2400" b="1" dirty="0" smtClean="0"/>
              <a:t>Read poem 1 and know more about </a:t>
            </a:r>
            <a:r>
              <a:rPr lang="en-GB" altLang="zh-TW" sz="2400" b="1" dirty="0"/>
              <a:t>acrostic </a:t>
            </a:r>
            <a:r>
              <a:rPr lang="en-GB" altLang="zh-TW" sz="2400" b="1" dirty="0" smtClean="0"/>
              <a:t>poems.      </a:t>
            </a:r>
          </a:p>
          <a:p>
            <a:endParaRPr lang="en-GB" altLang="zh-TW" sz="2400" dirty="0" smtClean="0"/>
          </a:p>
          <a:p>
            <a:r>
              <a:rPr lang="en-GB" altLang="zh-TW" sz="2400" dirty="0" smtClean="0"/>
              <a:t>Poem 1: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559859" y="1156999"/>
            <a:ext cx="7504141" cy="3293209"/>
          </a:xfrm>
          <a:prstGeom prst="rect">
            <a:avLst/>
          </a:prstGeom>
          <a:solidFill>
            <a:srgbClr val="E7FFFF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HK" altLang="zh-TW" sz="3200" b="1" dirty="0" smtClean="0"/>
              <a:t>                              </a:t>
            </a:r>
            <a:r>
              <a:rPr lang="en-HK" altLang="zh-TW" sz="3200" b="1" u="sng" dirty="0" smtClean="0"/>
              <a:t>FRUIT</a:t>
            </a:r>
          </a:p>
          <a:p>
            <a:endParaRPr lang="en-HK" altLang="zh-TW" sz="1400" dirty="0"/>
          </a:p>
          <a:p>
            <a:r>
              <a:rPr lang="en-HK" altLang="zh-TW" sz="3200" b="1" dirty="0" smtClean="0">
                <a:solidFill>
                  <a:srgbClr val="D60093"/>
                </a:solidFill>
              </a:rPr>
              <a:t>F</a:t>
            </a:r>
            <a:r>
              <a:rPr lang="en-HK" altLang="zh-TW" sz="2600" b="1" dirty="0" smtClean="0">
                <a:solidFill>
                  <a:srgbClr val="D60093"/>
                </a:solidFill>
              </a:rPr>
              <a:t> </a:t>
            </a:r>
            <a:r>
              <a:rPr lang="en-HK" altLang="zh-TW" sz="2600" dirty="0" err="1" smtClean="0"/>
              <a:t>ruit</a:t>
            </a:r>
            <a:r>
              <a:rPr lang="en-HK" altLang="zh-TW" sz="2600" dirty="0" smtClean="0"/>
              <a:t> and vegetables are healthy choices</a:t>
            </a:r>
          </a:p>
          <a:p>
            <a:r>
              <a:rPr lang="en-HK" altLang="zh-TW" sz="3200" b="1" dirty="0" smtClean="0">
                <a:solidFill>
                  <a:srgbClr val="D60093"/>
                </a:solidFill>
              </a:rPr>
              <a:t>R</a:t>
            </a:r>
            <a:r>
              <a:rPr lang="en-HK" altLang="zh-TW" sz="2600" dirty="0" smtClean="0"/>
              <a:t>eally easy to buy them from shops</a:t>
            </a:r>
          </a:p>
          <a:p>
            <a:r>
              <a:rPr lang="en-HK" altLang="zh-TW" sz="3200" b="1" dirty="0" smtClean="0">
                <a:solidFill>
                  <a:srgbClr val="D60093"/>
                </a:solidFill>
              </a:rPr>
              <a:t>U</a:t>
            </a:r>
            <a:r>
              <a:rPr lang="en-HK" altLang="zh-TW" sz="2600" dirty="0" smtClean="0"/>
              <a:t>sually we eat 5 servings of fruit and vegetables a day</a:t>
            </a:r>
          </a:p>
          <a:p>
            <a:r>
              <a:rPr lang="en-HK" altLang="zh-TW" sz="2600" b="1" dirty="0">
                <a:solidFill>
                  <a:srgbClr val="D60093"/>
                </a:solidFill>
              </a:rPr>
              <a:t> </a:t>
            </a:r>
            <a:r>
              <a:rPr lang="en-HK" altLang="zh-TW" sz="3200" b="1" dirty="0" smtClean="0">
                <a:solidFill>
                  <a:srgbClr val="D60093"/>
                </a:solidFill>
              </a:rPr>
              <a:t>I</a:t>
            </a:r>
            <a:r>
              <a:rPr lang="en-HK" altLang="zh-TW" sz="2600" b="1" dirty="0" smtClean="0">
                <a:solidFill>
                  <a:srgbClr val="D60093"/>
                </a:solidFill>
              </a:rPr>
              <a:t> </a:t>
            </a:r>
            <a:r>
              <a:rPr lang="en-HK" altLang="zh-TW" sz="2600" dirty="0" smtClean="0"/>
              <a:t>t gives us energy and protection</a:t>
            </a:r>
          </a:p>
          <a:p>
            <a:r>
              <a:rPr lang="en-HK" altLang="zh-TW" sz="3200" b="1" dirty="0" smtClean="0">
                <a:solidFill>
                  <a:srgbClr val="D60093"/>
                </a:solidFill>
              </a:rPr>
              <a:t>T </a:t>
            </a:r>
            <a:r>
              <a:rPr lang="en-HK" altLang="zh-TW" sz="2600" dirty="0" smtClean="0"/>
              <a:t>o stay strong and fit!</a:t>
            </a:r>
          </a:p>
        </p:txBody>
      </p:sp>
      <p:cxnSp>
        <p:nvCxnSpPr>
          <p:cNvPr id="45" name="直線單箭頭接點 44"/>
          <p:cNvCxnSpPr>
            <a:stCxn id="42" idx="3"/>
            <a:endCxn id="7" idx="1"/>
          </p:cNvCxnSpPr>
          <p:nvPr/>
        </p:nvCxnSpPr>
        <p:spPr>
          <a:xfrm flipV="1">
            <a:off x="1397814" y="3158390"/>
            <a:ext cx="248704" cy="2792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646518" y="1954306"/>
            <a:ext cx="248023" cy="2408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32" name="文字方塊 31"/>
          <p:cNvSpPr txBox="1"/>
          <p:nvPr/>
        </p:nvSpPr>
        <p:spPr>
          <a:xfrm>
            <a:off x="5706995" y="3921497"/>
            <a:ext cx="3070182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200" dirty="0" smtClean="0"/>
              <a:t>   </a:t>
            </a:r>
            <a:r>
              <a:rPr lang="en-HK" altLang="zh-TW" sz="2000" dirty="0" smtClean="0"/>
              <a:t>Ideas in the lines are </a:t>
            </a:r>
          </a:p>
          <a:p>
            <a:pPr algn="ctr"/>
            <a:r>
              <a:rPr lang="en-HK" altLang="zh-TW" sz="2000" b="1" dirty="0" smtClean="0">
                <a:solidFill>
                  <a:srgbClr val="9933FF"/>
                </a:solidFill>
              </a:rPr>
              <a:t>all about fruit </a:t>
            </a:r>
            <a:endParaRPr lang="en-HK" altLang="zh-TW" sz="2000" b="1" dirty="0">
              <a:solidFill>
                <a:srgbClr val="9933FF"/>
              </a:solidFill>
            </a:endParaRPr>
          </a:p>
          <a:p>
            <a:pPr algn="ctr"/>
            <a:r>
              <a:rPr lang="en-HK" altLang="zh-TW" sz="2000" dirty="0" smtClean="0"/>
              <a:t>(e.g.  </a:t>
            </a:r>
            <a:r>
              <a:rPr lang="en-HK" altLang="zh-TW" sz="2000" dirty="0"/>
              <a:t>h</a:t>
            </a:r>
            <a:r>
              <a:rPr lang="en-HK" altLang="zh-TW" sz="2000" dirty="0" smtClean="0"/>
              <a:t>ealthy choices, 5 servings, energy, protection, stay strong and fit)</a:t>
            </a:r>
          </a:p>
        </p:txBody>
      </p:sp>
      <p:sp>
        <p:nvSpPr>
          <p:cNvPr id="34" name="矩形 33"/>
          <p:cNvSpPr/>
          <p:nvPr/>
        </p:nvSpPr>
        <p:spPr>
          <a:xfrm>
            <a:off x="1533142" y="4738576"/>
            <a:ext cx="3971839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altLang="zh-TW" sz="2000" dirty="0" smtClean="0"/>
              <a:t>      You could </a:t>
            </a:r>
            <a:r>
              <a:rPr lang="en-GB" altLang="zh-TW" sz="2000" dirty="0"/>
              <a:t>write </a:t>
            </a:r>
            <a:r>
              <a:rPr lang="en-GB" altLang="zh-TW" sz="2000" dirty="0" smtClean="0"/>
              <a:t>the first </a:t>
            </a:r>
            <a:r>
              <a:rPr lang="en-GB" altLang="zh-TW" sz="2000" dirty="0"/>
              <a:t>letter in </a:t>
            </a:r>
            <a:r>
              <a:rPr lang="en-GB" altLang="zh-TW" sz="2400" b="1" dirty="0">
                <a:solidFill>
                  <a:srgbClr val="0066FF"/>
                </a:solidFill>
              </a:rPr>
              <a:t>bold</a:t>
            </a:r>
            <a:r>
              <a:rPr lang="en-GB" altLang="zh-TW" sz="2000" dirty="0"/>
              <a:t>, or </a:t>
            </a:r>
            <a:r>
              <a:rPr lang="en-GB" altLang="zh-TW" sz="2400" b="1" dirty="0" smtClean="0">
                <a:solidFill>
                  <a:srgbClr val="D60093"/>
                </a:solidFill>
              </a:rPr>
              <a:t>c</a:t>
            </a:r>
            <a:r>
              <a:rPr lang="en-GB" altLang="zh-TW" sz="2400" b="1" dirty="0" smtClean="0">
                <a:solidFill>
                  <a:srgbClr val="00B0F0"/>
                </a:solidFill>
              </a:rPr>
              <a:t>o</a:t>
            </a:r>
            <a:r>
              <a:rPr lang="en-GB" altLang="zh-TW" sz="2400" b="1" dirty="0" smtClean="0">
                <a:solidFill>
                  <a:srgbClr val="00B050"/>
                </a:solidFill>
              </a:rPr>
              <a:t>l</a:t>
            </a:r>
            <a:r>
              <a:rPr lang="en-GB" altLang="zh-TW" sz="2400" b="1" dirty="0" smtClean="0">
                <a:solidFill>
                  <a:srgbClr val="FFC000"/>
                </a:solidFill>
              </a:rPr>
              <a:t>o</a:t>
            </a:r>
            <a:r>
              <a:rPr lang="en-GB" altLang="zh-TW" sz="2400" b="1" dirty="0" smtClean="0">
                <a:solidFill>
                  <a:srgbClr val="9933FF"/>
                </a:solidFill>
              </a:rPr>
              <a:t>u</a:t>
            </a:r>
            <a:r>
              <a:rPr lang="en-GB" altLang="zh-TW" sz="2400" b="1" dirty="0" smtClean="0">
                <a:solidFill>
                  <a:srgbClr val="0066FF"/>
                </a:solidFill>
              </a:rPr>
              <a:t>r</a:t>
            </a:r>
            <a:r>
              <a:rPr lang="en-GB" altLang="zh-TW" sz="2000" dirty="0" smtClean="0"/>
              <a:t> it to make </a:t>
            </a:r>
            <a:r>
              <a:rPr lang="en-GB" altLang="zh-TW" sz="2000" dirty="0"/>
              <a:t>the letters of the </a:t>
            </a:r>
            <a:r>
              <a:rPr lang="en-GB" altLang="zh-TW" sz="2000" dirty="0" smtClean="0"/>
              <a:t>focus word </a:t>
            </a:r>
            <a:r>
              <a:rPr lang="en-GB" altLang="zh-TW" sz="2000" b="1" dirty="0" smtClean="0">
                <a:solidFill>
                  <a:srgbClr val="9933FF"/>
                </a:solidFill>
              </a:rPr>
              <a:t>stand </a:t>
            </a:r>
            <a:r>
              <a:rPr lang="en-GB" altLang="zh-TW" sz="2000" b="1" dirty="0">
                <a:solidFill>
                  <a:srgbClr val="9933FF"/>
                </a:solidFill>
              </a:rPr>
              <a:t>out</a:t>
            </a:r>
            <a:r>
              <a:rPr lang="en-GB" altLang="zh-TW" sz="2000" dirty="0"/>
              <a:t> </a:t>
            </a:r>
            <a:r>
              <a:rPr lang="en-GB" altLang="zh-TW" sz="2000" dirty="0" smtClean="0"/>
              <a:t>more!</a:t>
            </a:r>
            <a:endParaRPr lang="zh-TW" altLang="en-US" sz="2000" dirty="0"/>
          </a:p>
        </p:txBody>
      </p:sp>
      <p:cxnSp>
        <p:nvCxnSpPr>
          <p:cNvPr id="15" name="直線單箭頭接點 14"/>
          <p:cNvCxnSpPr>
            <a:stCxn id="34" idx="0"/>
          </p:cNvCxnSpPr>
          <p:nvPr/>
        </p:nvCxnSpPr>
        <p:spPr>
          <a:xfrm flipH="1" flipV="1">
            <a:off x="1894541" y="4362474"/>
            <a:ext cx="1624521" cy="376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80726" y="895174"/>
            <a:ext cx="2934569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altLang="zh-TW" sz="2000" dirty="0" smtClean="0"/>
              <a:t>      A title (the name of the thing you describe) </a:t>
            </a:r>
            <a:endParaRPr lang="zh-TW" altLang="en-US" sz="2000" dirty="0"/>
          </a:p>
        </p:txBody>
      </p:sp>
      <p:cxnSp>
        <p:nvCxnSpPr>
          <p:cNvPr id="18" name="直線單箭頭接點 17"/>
          <p:cNvCxnSpPr>
            <a:stCxn id="16" idx="1"/>
          </p:cNvCxnSpPr>
          <p:nvPr/>
        </p:nvCxnSpPr>
        <p:spPr>
          <a:xfrm flipH="1">
            <a:off x="5396023" y="1249117"/>
            <a:ext cx="484703" cy="25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五角星形 1"/>
          <p:cNvSpPr/>
          <p:nvPr/>
        </p:nvSpPr>
        <p:spPr>
          <a:xfrm>
            <a:off x="182397" y="1906066"/>
            <a:ext cx="212652" cy="24986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004218" y="976542"/>
            <a:ext cx="212652" cy="24986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5972565" y="4030806"/>
            <a:ext cx="212652" cy="24986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1681889" y="4815925"/>
            <a:ext cx="212652" cy="24986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1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32" grpId="0" animBg="1"/>
      <p:bldP spid="34" grpId="0" animBg="1"/>
      <p:bldP spid="16" grpId="0" animBg="1"/>
      <p:bldP spid="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21150" y="186881"/>
            <a:ext cx="837699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altLang="zh-TW" sz="2400" dirty="0" smtClean="0"/>
              <a:t>Read Poem 2 and find out how the </a:t>
            </a:r>
            <a:r>
              <a:rPr lang="en-HK" altLang="zh-TW" sz="2400" b="1" dirty="0"/>
              <a:t>u</a:t>
            </a:r>
            <a:r>
              <a:rPr lang="en-HK" altLang="zh-TW" sz="2400" b="1" dirty="0" smtClean="0"/>
              <a:t>se of descriptive language </a:t>
            </a:r>
            <a:r>
              <a:rPr lang="en-HK" altLang="zh-TW" sz="2400" dirty="0" smtClean="0"/>
              <a:t>can </a:t>
            </a:r>
            <a:r>
              <a:rPr lang="en-HK" altLang="zh-TW" sz="2400" b="1" dirty="0" smtClean="0"/>
              <a:t>enrich your poem </a:t>
            </a:r>
            <a:r>
              <a:rPr lang="en-HK" altLang="zh-TW" sz="2400" dirty="0" smtClean="0"/>
              <a:t>and</a:t>
            </a:r>
            <a:r>
              <a:rPr lang="en-HK" altLang="zh-TW" sz="2400" b="1" dirty="0" smtClean="0"/>
              <a:t> make it interesting!</a:t>
            </a:r>
          </a:p>
          <a:p>
            <a:endParaRPr lang="en-HK" altLang="zh-TW" sz="1200" dirty="0" smtClean="0"/>
          </a:p>
          <a:p>
            <a:r>
              <a:rPr lang="en-HK" altLang="zh-TW" sz="2400" dirty="0" smtClean="0"/>
              <a:t>Poem 2:  </a:t>
            </a:r>
          </a:p>
          <a:p>
            <a:endParaRPr lang="en-HK" altLang="zh-TW" dirty="0"/>
          </a:p>
          <a:p>
            <a:endParaRPr lang="en-HK" altLang="zh-TW" dirty="0" smtClean="0"/>
          </a:p>
          <a:p>
            <a:endParaRPr lang="en-HK" altLang="zh-TW" dirty="0"/>
          </a:p>
          <a:p>
            <a:endParaRPr lang="en-HK" altLang="zh-TW" dirty="0" smtClean="0"/>
          </a:p>
          <a:p>
            <a:endParaRPr lang="en-HK" altLang="zh-TW" dirty="0"/>
          </a:p>
          <a:p>
            <a:endParaRPr lang="en-HK" altLang="zh-TW" dirty="0" smtClean="0"/>
          </a:p>
          <a:p>
            <a:endParaRPr lang="en-HK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19406" y="642665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733079" y="1160272"/>
            <a:ext cx="5788114" cy="3354765"/>
          </a:xfrm>
          <a:prstGeom prst="rect">
            <a:avLst/>
          </a:prstGeom>
          <a:solidFill>
            <a:srgbClr val="E7FFFF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zh-TW" sz="2800" b="1" u="sng" dirty="0" smtClean="0"/>
              <a:t>CARROT</a:t>
            </a:r>
          </a:p>
          <a:p>
            <a:endParaRPr lang="en-GB" altLang="zh-TW" sz="1600" dirty="0" smtClean="0"/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C</a:t>
            </a:r>
            <a:r>
              <a:rPr lang="en-GB" altLang="zh-TW" sz="2400" dirty="0" smtClean="0"/>
              <a:t>arrots </a:t>
            </a:r>
            <a:r>
              <a:rPr lang="en-GB" altLang="zh-TW" sz="2400" dirty="0"/>
              <a:t>orange, long and bright</a:t>
            </a:r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A</a:t>
            </a:r>
            <a:r>
              <a:rPr lang="en-GB" altLang="zh-TW" sz="2400" dirty="0" smtClean="0"/>
              <a:t>mazing</a:t>
            </a:r>
            <a:endParaRPr lang="en-GB" altLang="zh-TW" sz="2400" dirty="0"/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R</a:t>
            </a:r>
            <a:r>
              <a:rPr lang="en-GB" altLang="zh-TW" sz="2400" dirty="0" smtClean="0"/>
              <a:t>eady </a:t>
            </a:r>
            <a:r>
              <a:rPr lang="en-GB" altLang="zh-TW" sz="2400" dirty="0"/>
              <a:t>to be shredded thin </a:t>
            </a:r>
            <a:endParaRPr lang="en-GB" altLang="zh-TW" sz="2400" dirty="0" smtClean="0"/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R</a:t>
            </a:r>
            <a:r>
              <a:rPr lang="en-GB" altLang="zh-TW" sz="2400" dirty="0" smtClean="0"/>
              <a:t>abbits also love the green tops on them</a:t>
            </a:r>
            <a:endParaRPr lang="en-GB" altLang="zh-TW" sz="2400" dirty="0"/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O</a:t>
            </a:r>
            <a:r>
              <a:rPr lang="en-GB" altLang="zh-TW" sz="2400" dirty="0" smtClean="0"/>
              <a:t>h carrots </a:t>
            </a:r>
            <a:r>
              <a:rPr lang="en-GB" altLang="zh-TW" sz="2400" dirty="0"/>
              <a:t>are crunchy, cold and sweet</a:t>
            </a:r>
          </a:p>
          <a:p>
            <a:r>
              <a:rPr lang="en-GB" altLang="zh-TW" sz="2800" b="1" dirty="0" smtClean="0">
                <a:solidFill>
                  <a:srgbClr val="D60093"/>
                </a:solidFill>
              </a:rPr>
              <a:t>T</a:t>
            </a:r>
            <a:r>
              <a:rPr lang="en-GB" altLang="zh-TW" sz="2400" dirty="0" smtClean="0"/>
              <a:t>hese </a:t>
            </a:r>
            <a:r>
              <a:rPr lang="en-GB" altLang="zh-TW" sz="2400" dirty="0"/>
              <a:t>are my </a:t>
            </a:r>
            <a:r>
              <a:rPr lang="en-GB" altLang="zh-TW" sz="2400" dirty="0" smtClean="0"/>
              <a:t>favourite </a:t>
            </a:r>
            <a:r>
              <a:rPr lang="en-GB" altLang="zh-TW" sz="2400" dirty="0"/>
              <a:t>snack to </a:t>
            </a:r>
            <a:r>
              <a:rPr lang="en-GB" altLang="zh-TW" sz="2400" dirty="0" smtClean="0"/>
              <a:t>eat!</a:t>
            </a:r>
            <a:endParaRPr lang="en-GB" altLang="zh-TW" sz="2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646" flipH="1">
            <a:off x="5180863" y="1088901"/>
            <a:ext cx="976896" cy="8294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3" y="1092637"/>
            <a:ext cx="5785605" cy="345063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60046" y="1460842"/>
            <a:ext cx="2893304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000" dirty="0" smtClean="0"/>
              <a:t>     </a:t>
            </a:r>
            <a:r>
              <a:rPr lang="en-US" altLang="zh-TW" sz="2000" dirty="0"/>
              <a:t>L</a:t>
            </a:r>
            <a:r>
              <a:rPr lang="en-US" altLang="zh-TW" sz="2000" dirty="0" smtClean="0"/>
              <a:t>ines </a:t>
            </a:r>
            <a:r>
              <a:rPr lang="en-US" altLang="zh-TW" sz="2000" dirty="0"/>
              <a:t>can be made up of single </a:t>
            </a:r>
            <a:r>
              <a:rPr lang="en-US" altLang="zh-TW" sz="2000" dirty="0" smtClean="0"/>
              <a:t>word </a:t>
            </a:r>
            <a:r>
              <a:rPr lang="en-US" altLang="zh-TW" sz="2000" dirty="0"/>
              <a:t>or </a:t>
            </a:r>
            <a:r>
              <a:rPr lang="en-US" altLang="zh-TW" sz="2000" dirty="0" smtClean="0"/>
              <a:t>phrases </a:t>
            </a:r>
            <a:endParaRPr lang="zh-TW" altLang="en-US" sz="2000" dirty="0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2932814" y="2151634"/>
            <a:ext cx="3139218" cy="3535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5300738" y="2168728"/>
            <a:ext cx="759308" cy="792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五角星形 20"/>
          <p:cNvSpPr/>
          <p:nvPr/>
        </p:nvSpPr>
        <p:spPr>
          <a:xfrm>
            <a:off x="6164820" y="1503621"/>
            <a:ext cx="307469" cy="27749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421150" y="4846977"/>
            <a:ext cx="3376907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000" dirty="0" smtClean="0"/>
              <a:t>  The 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first letters </a:t>
            </a:r>
            <a:r>
              <a:rPr lang="en-HK" altLang="zh-TW" sz="2000" dirty="0" smtClean="0"/>
              <a:t>of each line spell out the word “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CARROT</a:t>
            </a:r>
            <a:r>
              <a:rPr lang="en-HK" altLang="zh-TW" sz="2000" dirty="0" smtClean="0"/>
              <a:t>”</a:t>
            </a:r>
            <a:endParaRPr lang="zh-TW" altLang="en-US" sz="2000" dirty="0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1196163" y="3235045"/>
            <a:ext cx="536916" cy="1607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五角星形 16"/>
          <p:cNvSpPr/>
          <p:nvPr/>
        </p:nvSpPr>
        <p:spPr>
          <a:xfrm>
            <a:off x="494913" y="4915775"/>
            <a:ext cx="281263" cy="274958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5833264" y="3680054"/>
            <a:ext cx="839972" cy="393405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829846" y="4102643"/>
            <a:ext cx="669948" cy="393405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7399452" y="3454736"/>
            <a:ext cx="1601860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9933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000" dirty="0" smtClean="0"/>
              <a:t>     “Sweet” and “Eat” </a:t>
            </a:r>
            <a:r>
              <a:rPr lang="en-HK" altLang="zh-TW" sz="2000" b="1" dirty="0" smtClean="0">
                <a:solidFill>
                  <a:srgbClr val="FF0000"/>
                </a:solidFill>
              </a:rPr>
              <a:t>rhyme</a:t>
            </a:r>
          </a:p>
        </p:txBody>
      </p:sp>
      <p:cxnSp>
        <p:nvCxnSpPr>
          <p:cNvPr id="40" name="直線單箭頭接點 39"/>
          <p:cNvCxnSpPr>
            <a:stCxn id="37" idx="1"/>
          </p:cNvCxnSpPr>
          <p:nvPr/>
        </p:nvCxnSpPr>
        <p:spPr>
          <a:xfrm flipH="1" flipV="1">
            <a:off x="6699816" y="3853688"/>
            <a:ext cx="699636" cy="108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6530041" y="3962567"/>
            <a:ext cx="899342" cy="336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五角星形 45"/>
          <p:cNvSpPr/>
          <p:nvPr/>
        </p:nvSpPr>
        <p:spPr>
          <a:xfrm>
            <a:off x="7506698" y="3518600"/>
            <a:ext cx="307469" cy="277495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705832" y="5077809"/>
            <a:ext cx="3295480" cy="1077218"/>
          </a:xfrm>
          <a:prstGeom prst="rect">
            <a:avLst/>
          </a:prstGeom>
          <a:solidFill>
            <a:srgbClr val="FFFFCC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HK" altLang="zh-TW" sz="2000" b="1" u="sng" dirty="0" smtClean="0"/>
              <a:t>Extended Learning</a:t>
            </a:r>
          </a:p>
          <a:p>
            <a:pPr algn="ctr"/>
            <a:r>
              <a:rPr lang="en-HK" altLang="zh-TW" sz="2000" b="1" dirty="0" smtClean="0"/>
              <a:t>Click </a:t>
            </a:r>
            <a:r>
              <a:rPr lang="en-HK" altLang="zh-TW" sz="2400" b="1" dirty="0" smtClean="0">
                <a:hlinkClick r:id="rId4" action="ppaction://hlinksldjump"/>
              </a:rPr>
              <a:t>HERE</a:t>
            </a:r>
            <a:r>
              <a:rPr lang="en-HK" altLang="zh-TW" sz="2000" b="1" dirty="0" smtClean="0">
                <a:hlinkClick r:id="rId4" action="ppaction://hlinksldjump"/>
              </a:rPr>
              <a:t> </a:t>
            </a:r>
            <a:r>
              <a:rPr lang="en-HK" altLang="zh-TW" sz="2000" b="1" dirty="0" smtClean="0"/>
              <a:t>to learn more about rhyme in poems!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055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39" grpId="0" animBg="1"/>
      <p:bldP spid="17" grpId="0" animBg="1"/>
      <p:bldP spid="30" grpId="0" animBg="1"/>
      <p:bldP spid="36" grpId="0" animBg="1"/>
      <p:bldP spid="37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19406" y="642665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93135" y="1620173"/>
            <a:ext cx="7510290" cy="4278094"/>
          </a:xfrm>
          <a:prstGeom prst="rect">
            <a:avLst/>
          </a:prstGeom>
          <a:solidFill>
            <a:srgbClr val="E7FFFF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zh-TW" sz="3600" b="1" u="sng" dirty="0" smtClean="0"/>
              <a:t>CARROT</a:t>
            </a:r>
          </a:p>
          <a:p>
            <a:endParaRPr lang="en-GB" altLang="zh-TW" sz="2000" dirty="0" smtClean="0"/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C</a:t>
            </a:r>
            <a:r>
              <a:rPr lang="en-GB" altLang="zh-TW" sz="3200" dirty="0" smtClean="0"/>
              <a:t>arrots </a:t>
            </a:r>
            <a:r>
              <a:rPr lang="en-GB" altLang="zh-TW" sz="3200" dirty="0"/>
              <a:t>orange, long and bright</a:t>
            </a:r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A</a:t>
            </a:r>
            <a:r>
              <a:rPr lang="en-GB" altLang="zh-TW" sz="3200" dirty="0" smtClean="0"/>
              <a:t>mazing</a:t>
            </a:r>
            <a:endParaRPr lang="en-GB" altLang="zh-TW" sz="3200" dirty="0"/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R</a:t>
            </a:r>
            <a:r>
              <a:rPr lang="en-GB" altLang="zh-TW" sz="3200" dirty="0" smtClean="0"/>
              <a:t>eady </a:t>
            </a:r>
            <a:r>
              <a:rPr lang="en-GB" altLang="zh-TW" sz="3200" dirty="0"/>
              <a:t>to be shredded thin </a:t>
            </a:r>
            <a:endParaRPr lang="en-GB" altLang="zh-TW" sz="3200" dirty="0" smtClean="0"/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R</a:t>
            </a:r>
            <a:r>
              <a:rPr lang="en-GB" altLang="zh-TW" sz="3200" dirty="0" smtClean="0"/>
              <a:t>abbits also love the green tops on them</a:t>
            </a:r>
            <a:endParaRPr lang="en-GB" altLang="zh-TW" sz="3200" dirty="0"/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O</a:t>
            </a:r>
            <a:r>
              <a:rPr lang="en-GB" altLang="zh-TW" sz="3200" dirty="0" smtClean="0"/>
              <a:t>h carrots </a:t>
            </a:r>
            <a:r>
              <a:rPr lang="en-GB" altLang="zh-TW" sz="3200" dirty="0"/>
              <a:t>are crunchy, cold and sweet</a:t>
            </a:r>
          </a:p>
          <a:p>
            <a:r>
              <a:rPr lang="en-GB" altLang="zh-TW" sz="3600" b="1" dirty="0" smtClean="0">
                <a:solidFill>
                  <a:srgbClr val="D60093"/>
                </a:solidFill>
              </a:rPr>
              <a:t>T</a:t>
            </a:r>
            <a:r>
              <a:rPr lang="en-GB" altLang="zh-TW" sz="3200" dirty="0" smtClean="0"/>
              <a:t>hese </a:t>
            </a:r>
            <a:r>
              <a:rPr lang="en-GB" altLang="zh-TW" sz="3200" dirty="0"/>
              <a:t>are my </a:t>
            </a:r>
            <a:r>
              <a:rPr lang="en-GB" altLang="zh-TW" sz="3200" dirty="0" smtClean="0"/>
              <a:t>favourite </a:t>
            </a:r>
            <a:r>
              <a:rPr lang="en-GB" altLang="zh-TW" sz="3200" dirty="0"/>
              <a:t>snack to </a:t>
            </a:r>
            <a:r>
              <a:rPr lang="en-GB" altLang="zh-TW" sz="3200" dirty="0" smtClean="0"/>
              <a:t>eat!</a:t>
            </a:r>
            <a:endParaRPr lang="en-GB" altLang="zh-TW" sz="32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646" flipH="1">
            <a:off x="5439016" y="1302376"/>
            <a:ext cx="976896" cy="829440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2251967" y="2541482"/>
            <a:ext cx="1159993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581036" y="2506926"/>
            <a:ext cx="820843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384698" y="4718053"/>
            <a:ext cx="1426535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25848" y="2547303"/>
            <a:ext cx="1049001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646861" y="3661797"/>
            <a:ext cx="887819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893135" y="3050753"/>
            <a:ext cx="1725132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267739" y="5308160"/>
            <a:ext cx="1623238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447067" y="4251904"/>
            <a:ext cx="1044650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883002" y="4780032"/>
            <a:ext cx="887819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347714" y="4768154"/>
            <a:ext cx="1185454" cy="590107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雲朵形圖說文字 17"/>
          <p:cNvSpPr/>
          <p:nvPr/>
        </p:nvSpPr>
        <p:spPr>
          <a:xfrm>
            <a:off x="106344" y="63640"/>
            <a:ext cx="4618631" cy="1759052"/>
          </a:xfrm>
          <a:prstGeom prst="cloudCallout">
            <a:avLst>
              <a:gd name="adj1" fmla="val 55043"/>
              <a:gd name="adj2" fmla="val 30003"/>
            </a:avLst>
          </a:prstGeom>
          <a:solidFill>
            <a:schemeClr val="bg1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74070" y="281347"/>
            <a:ext cx="3765023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HK" altLang="zh-TW" sz="2000" b="1" dirty="0" smtClean="0"/>
              <a:t>       </a:t>
            </a:r>
            <a:r>
              <a:rPr lang="en-HK" altLang="zh-TW" sz="2000" dirty="0" smtClean="0"/>
              <a:t>The poet describes carrots in different ways. Can you identify them? Look at the 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adjectives </a:t>
            </a:r>
            <a:r>
              <a:rPr lang="en-HK" altLang="zh-TW" sz="2000" dirty="0" smtClean="0"/>
              <a:t>carefully</a:t>
            </a:r>
            <a:r>
              <a:rPr lang="en-HK" altLang="zh-TW" sz="2000" dirty="0"/>
              <a:t> </a:t>
            </a:r>
            <a:r>
              <a:rPr lang="en-HK" altLang="zh-TW" sz="2000" dirty="0" smtClean="0"/>
              <a:t>and </a:t>
            </a:r>
            <a:r>
              <a:rPr lang="en-HK" altLang="zh-TW" sz="2000" b="1" dirty="0" smtClean="0">
                <a:solidFill>
                  <a:srgbClr val="0066FF"/>
                </a:solidFill>
              </a:rPr>
              <a:t>circle </a:t>
            </a:r>
            <a:r>
              <a:rPr lang="en-HK" altLang="zh-TW" sz="2000" dirty="0" smtClean="0"/>
              <a:t>them.</a:t>
            </a:r>
          </a:p>
        </p:txBody>
      </p:sp>
      <p:sp>
        <p:nvSpPr>
          <p:cNvPr id="25" name="五角星形 24"/>
          <p:cNvSpPr/>
          <p:nvPr/>
        </p:nvSpPr>
        <p:spPr>
          <a:xfrm>
            <a:off x="778685" y="281347"/>
            <a:ext cx="304666" cy="280640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8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781493" y="1488558"/>
            <a:ext cx="7745819" cy="499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19406" y="642665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1661" y="3568901"/>
            <a:ext cx="2910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400" dirty="0" smtClean="0"/>
              <a:t>Read the acrostic poem “Carrot” again and fill in the table on the right.  </a:t>
            </a:r>
            <a:endParaRPr lang="zh-TW" altLang="en-US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16591"/>
              </p:ext>
            </p:extLst>
          </p:nvPr>
        </p:nvGraphicFramePr>
        <p:xfrm>
          <a:off x="3747977" y="978195"/>
          <a:ext cx="5105765" cy="420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413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Areas</a:t>
                      </a:r>
                      <a:r>
                        <a:rPr lang="en-HK" altLang="zh-TW" sz="2400" baseline="0" dirty="0" smtClean="0"/>
                        <a:t> described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Adjectives</a:t>
                      </a:r>
                      <a:r>
                        <a:rPr lang="en-HK" altLang="zh-TW" sz="2400" baseline="0" dirty="0" smtClean="0"/>
                        <a:t> </a:t>
                      </a:r>
                    </a:p>
                    <a:p>
                      <a:pPr algn="ctr"/>
                      <a:r>
                        <a:rPr lang="en-HK" altLang="zh-TW" sz="2400" baseline="0" dirty="0" smtClean="0"/>
                        <a:t>in the poem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13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Taste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baseline="0" dirty="0" smtClean="0"/>
                        <a:t>______________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13">
                <a:tc>
                  <a:txBody>
                    <a:bodyPr/>
                    <a:lstStyle/>
                    <a:p>
                      <a:pPr algn="ctr"/>
                      <a:endParaRPr lang="en-HK" altLang="zh-TW" sz="2400" baseline="0" dirty="0" smtClean="0"/>
                    </a:p>
                    <a:p>
                      <a:pPr algn="ctr"/>
                      <a:r>
                        <a:rPr lang="en-HK" altLang="zh-TW" sz="2400" dirty="0" smtClean="0"/>
                        <a:t>____________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orange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green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_____________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13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Parts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green tops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13">
                <a:tc>
                  <a:txBody>
                    <a:bodyPr/>
                    <a:lstStyle/>
                    <a:p>
                      <a:pPr algn="ctr"/>
                      <a:endParaRPr lang="en-HK" altLang="zh-TW" sz="2400" dirty="0" smtClean="0"/>
                    </a:p>
                    <a:p>
                      <a:pPr algn="ctr"/>
                      <a:r>
                        <a:rPr lang="en-HK" altLang="zh-TW" sz="2400" dirty="0" smtClean="0"/>
                        <a:t>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long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thin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13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Texture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______________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646" flipH="1">
            <a:off x="7861816" y="3350883"/>
            <a:ext cx="976896" cy="829440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7523247" y="3568901"/>
            <a:ext cx="669364" cy="7769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22299" t="16136" r="23499" b="34003"/>
          <a:stretch/>
        </p:blipFill>
        <p:spPr>
          <a:xfrm>
            <a:off x="174010" y="978195"/>
            <a:ext cx="3573967" cy="2500111"/>
          </a:xfrm>
          <a:prstGeom prst="rect">
            <a:avLst/>
          </a:prstGeom>
        </p:spPr>
      </p:pic>
      <p:sp>
        <p:nvSpPr>
          <p:cNvPr id="10" name="雙波浪 11"/>
          <p:cNvSpPr/>
          <p:nvPr/>
        </p:nvSpPr>
        <p:spPr>
          <a:xfrm>
            <a:off x="6980613" y="5729704"/>
            <a:ext cx="2003368" cy="51045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948860" y="5829969"/>
            <a:ext cx="2066873" cy="34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hlinkClick r:id="rId5" action="ppaction://hlinksldjump"/>
              </a:rPr>
              <a:t>Click here for answers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72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687" y="594944"/>
            <a:ext cx="7543800" cy="6240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Part 4 : Writing Task </a:t>
            </a:r>
            <a:r>
              <a:rPr lang="en-US" altLang="zh-TW" sz="3200" b="1" u="sng" dirty="0" smtClean="0">
                <a:solidFill>
                  <a:schemeClr val="tx1"/>
                </a:solidFill>
                <a:latin typeface="+mn-lt"/>
              </a:rPr>
              <a:t>(An Acrostic </a:t>
            </a:r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Poem)</a:t>
            </a:r>
            <a:endParaRPr lang="zh-TW" altLang="en-US" sz="32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687" y="1680568"/>
            <a:ext cx="8163889" cy="256597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en-GB" altLang="zh-TW" sz="10400" dirty="0" smtClean="0">
                <a:solidFill>
                  <a:schemeClr val="tx1"/>
                </a:solidFill>
              </a:rPr>
              <a:t>Create an acrostic poem </a:t>
            </a:r>
            <a:r>
              <a:rPr lang="en-GB" altLang="zh-TW" sz="10400" dirty="0">
                <a:solidFill>
                  <a:schemeClr val="tx1"/>
                </a:solidFill>
              </a:rPr>
              <a:t>on </a:t>
            </a:r>
            <a:r>
              <a:rPr lang="en-GB" altLang="zh-TW" sz="10400" dirty="0" smtClean="0">
                <a:solidFill>
                  <a:schemeClr val="tx1"/>
                </a:solidFill>
              </a:rPr>
              <a:t>your </a:t>
            </a:r>
            <a:r>
              <a:rPr lang="en-GB" altLang="zh-TW" sz="10400" dirty="0">
                <a:solidFill>
                  <a:schemeClr val="tx1"/>
                </a:solidFill>
              </a:rPr>
              <a:t>favourite fruit or </a:t>
            </a:r>
            <a:r>
              <a:rPr lang="en-GB" altLang="zh-TW" sz="10400" dirty="0" smtClean="0">
                <a:solidFill>
                  <a:schemeClr val="tx1"/>
                </a:solidFill>
              </a:rPr>
              <a:t>vegetables</a:t>
            </a:r>
            <a:r>
              <a:rPr lang="en-GB" altLang="zh-TW" sz="10400" dirty="0">
                <a:solidFill>
                  <a:schemeClr val="tx1"/>
                </a:solidFill>
              </a:rPr>
              <a:t> </a:t>
            </a:r>
            <a:r>
              <a:rPr lang="en-GB" altLang="zh-TW" sz="10400" dirty="0" smtClean="0">
                <a:solidFill>
                  <a:schemeClr val="tx1"/>
                </a:solidFill>
              </a:rPr>
              <a:t>making use of the choice board below. </a:t>
            </a:r>
            <a:endParaRPr lang="en-GB" altLang="zh-TW" sz="1200" dirty="0" smtClean="0">
              <a:solidFill>
                <a:schemeClr val="tx1"/>
              </a:solidFill>
            </a:endParaRPr>
          </a:p>
          <a:p>
            <a:pPr algn="just"/>
            <a:endParaRPr lang="en-GB" altLang="zh-TW" sz="4800" dirty="0" smtClean="0">
              <a:solidFill>
                <a:schemeClr val="tx1"/>
              </a:solidFill>
            </a:endParaRPr>
          </a:p>
          <a:p>
            <a:pPr algn="just"/>
            <a:endParaRPr lang="en-HK" altLang="zh-TW" sz="10400" dirty="0">
              <a:solidFill>
                <a:schemeClr val="tx1"/>
              </a:solidFill>
            </a:endParaRPr>
          </a:p>
          <a:p>
            <a:pPr algn="just"/>
            <a:endParaRPr lang="en-HK" altLang="zh-TW" sz="10400" dirty="0" smtClean="0">
              <a:solidFill>
                <a:schemeClr val="tx1"/>
              </a:solidFill>
            </a:endParaRPr>
          </a:p>
          <a:p>
            <a:pPr algn="just"/>
            <a:endParaRPr lang="en-HK" altLang="zh-TW" sz="10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HK" altLang="zh-TW" sz="10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HK" altLang="zh-TW" sz="5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HK" altLang="zh-TW" sz="10400" dirty="0" smtClean="0">
                <a:solidFill>
                  <a:schemeClr val="tx1"/>
                </a:solidFill>
              </a:rPr>
              <a:t>You may even illustrate your poem!</a:t>
            </a:r>
            <a:endParaRPr lang="en-US" altLang="zh-TW" sz="10400" dirty="0">
              <a:solidFill>
                <a:schemeClr val="tx1"/>
              </a:solidFill>
            </a:endParaRPr>
          </a:p>
          <a:p>
            <a:pPr algn="just"/>
            <a:endParaRPr lang="en-US" altLang="zh-TW" sz="1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15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04769"/>
              </p:ext>
            </p:extLst>
          </p:nvPr>
        </p:nvGraphicFramePr>
        <p:xfrm>
          <a:off x="474065" y="2826026"/>
          <a:ext cx="7985131" cy="145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size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colour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shape</a:t>
                      </a:r>
                      <a:endParaRPr lang="zh-TW" altLang="zh-TW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others</a:t>
                      </a:r>
                      <a:endParaRPr lang="zh-TW" altLang="zh-TW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taste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texture</a:t>
                      </a:r>
                      <a:endParaRPr lang="zh-TW" altLang="zh-TW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parts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692" flipH="1">
            <a:off x="6560640" y="4861659"/>
            <a:ext cx="1091126" cy="10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286" y="257724"/>
            <a:ext cx="8567977" cy="587789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HK" altLang="zh-TW" sz="2200" b="1" dirty="0" smtClean="0">
                <a:solidFill>
                  <a:schemeClr val="tx1"/>
                </a:solidFill>
              </a:rPr>
              <a:t>You may work on any ONE of the levels below.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0">
              <a:lnSpc>
                <a:spcPts val="2200"/>
              </a:lnSpc>
            </a:pPr>
            <a:r>
              <a:rPr lang="en-US" altLang="zh-TW" b="1" dirty="0" smtClean="0">
                <a:solidFill>
                  <a:schemeClr val="tx1"/>
                </a:solidFill>
              </a:rPr>
              <a:t>(a) Brainy </a:t>
            </a:r>
            <a:r>
              <a:rPr lang="en-US" altLang="zh-TW" b="1" dirty="0">
                <a:solidFill>
                  <a:schemeClr val="tx1"/>
                </a:solidFill>
              </a:rPr>
              <a:t>B</a:t>
            </a:r>
            <a:r>
              <a:rPr lang="en-US" altLang="zh-TW" b="1" dirty="0" smtClean="0">
                <a:solidFill>
                  <a:schemeClr val="tx1"/>
                </a:solidFill>
              </a:rPr>
              <a:t>eginner</a:t>
            </a:r>
            <a:endParaRPr lang="zh-TW" altLang="zh-TW" b="1" dirty="0">
              <a:solidFill>
                <a:schemeClr val="tx1"/>
              </a:solidFill>
            </a:endParaRPr>
          </a:p>
          <a:p>
            <a:pPr algn="just">
              <a:lnSpc>
                <a:spcPts val="2200"/>
              </a:lnSpc>
            </a:pPr>
            <a:r>
              <a:rPr lang="en-US" altLang="zh-TW" dirty="0">
                <a:solidFill>
                  <a:schemeClr val="tx1"/>
                </a:solidFill>
              </a:rPr>
              <a:t>Create an acrostic poem on </a:t>
            </a:r>
            <a:r>
              <a:rPr lang="en-US" altLang="zh-TW" b="1" dirty="0">
                <a:solidFill>
                  <a:srgbClr val="9933FF"/>
                </a:solidFill>
              </a:rPr>
              <a:t>one</a:t>
            </a:r>
            <a:r>
              <a:rPr lang="en-US" altLang="zh-TW" dirty="0">
                <a:solidFill>
                  <a:schemeClr val="tx1"/>
                </a:solidFill>
              </a:rPr>
              <a:t> of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vegetables. Please describe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 on any </a:t>
            </a:r>
            <a:r>
              <a:rPr lang="en-US" altLang="zh-TW" b="1" dirty="0">
                <a:solidFill>
                  <a:srgbClr val="9933FF"/>
                </a:solidFill>
              </a:rPr>
              <a:t>one or two area(s)</a:t>
            </a:r>
            <a:r>
              <a:rPr lang="en-US" altLang="zh-TW" dirty="0">
                <a:solidFill>
                  <a:srgbClr val="9933FF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from the choice board</a:t>
            </a:r>
            <a:r>
              <a:rPr lang="en-US" altLang="zh-TW" dirty="0" smtClean="0">
                <a:solidFill>
                  <a:schemeClr val="tx1"/>
                </a:solidFill>
              </a:rPr>
              <a:t>. Make sure your poem has at least </a:t>
            </a:r>
            <a:r>
              <a:rPr lang="en-US" altLang="zh-TW" b="1" dirty="0" smtClean="0">
                <a:solidFill>
                  <a:srgbClr val="9933FF"/>
                </a:solidFill>
              </a:rPr>
              <a:t>four </a:t>
            </a:r>
            <a:r>
              <a:rPr lang="en-US" altLang="zh-TW" dirty="0" smtClean="0">
                <a:solidFill>
                  <a:schemeClr val="tx1"/>
                </a:solidFill>
              </a:rPr>
              <a:t>lines. </a:t>
            </a:r>
          </a:p>
          <a:p>
            <a:pPr algn="just">
              <a:lnSpc>
                <a:spcPts val="2200"/>
              </a:lnSpc>
            </a:pPr>
            <a:endParaRPr lang="zh-TW" altLang="zh-TW" dirty="0">
              <a:solidFill>
                <a:schemeClr val="tx1"/>
              </a:solidFill>
            </a:endParaRPr>
          </a:p>
          <a:p>
            <a:pPr lvl="0" algn="just">
              <a:lnSpc>
                <a:spcPts val="2200"/>
              </a:lnSpc>
            </a:pP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>
                <a:solidFill>
                  <a:schemeClr val="tx1"/>
                </a:solidFill>
              </a:rPr>
              <a:t>b) Logical </a:t>
            </a:r>
            <a:r>
              <a:rPr lang="en-US" altLang="zh-TW" b="1" dirty="0" smtClean="0">
                <a:solidFill>
                  <a:schemeClr val="tx1"/>
                </a:solidFill>
              </a:rPr>
              <a:t>Learner</a:t>
            </a:r>
          </a:p>
          <a:p>
            <a:pPr algn="just">
              <a:lnSpc>
                <a:spcPts val="2200"/>
              </a:lnSpc>
            </a:pPr>
            <a:r>
              <a:rPr lang="en-US" altLang="zh-TW" dirty="0">
                <a:solidFill>
                  <a:schemeClr val="tx1"/>
                </a:solidFill>
              </a:rPr>
              <a:t>Create an acrostic poem on </a:t>
            </a:r>
            <a:r>
              <a:rPr lang="en-US" altLang="zh-TW" b="1" dirty="0">
                <a:solidFill>
                  <a:srgbClr val="9933FF"/>
                </a:solidFill>
              </a:rPr>
              <a:t>one</a:t>
            </a:r>
            <a:r>
              <a:rPr lang="en-US" altLang="zh-TW" dirty="0">
                <a:solidFill>
                  <a:schemeClr val="tx1"/>
                </a:solidFill>
              </a:rPr>
              <a:t> of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vegetables. Please describe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 on any </a:t>
            </a:r>
            <a:r>
              <a:rPr lang="en-US" altLang="zh-TW" b="1" dirty="0">
                <a:solidFill>
                  <a:srgbClr val="9933FF"/>
                </a:solidFill>
              </a:rPr>
              <a:t>three or four areas </a:t>
            </a:r>
            <a:r>
              <a:rPr lang="en-US" altLang="zh-TW" dirty="0">
                <a:solidFill>
                  <a:schemeClr val="tx1"/>
                </a:solidFill>
              </a:rPr>
              <a:t>from the choice board. </a:t>
            </a:r>
            <a:r>
              <a:rPr lang="en-GB" altLang="zh-TW" dirty="0">
                <a:solidFill>
                  <a:schemeClr val="tx1"/>
                </a:solidFill>
              </a:rPr>
              <a:t>Make sure your poem has at least </a:t>
            </a:r>
            <a:r>
              <a:rPr lang="en-GB" altLang="zh-TW" b="1" dirty="0" smtClean="0">
                <a:solidFill>
                  <a:srgbClr val="9933FF"/>
                </a:solidFill>
              </a:rPr>
              <a:t>five</a:t>
            </a:r>
            <a:r>
              <a:rPr lang="en-GB" altLang="zh-TW" dirty="0" smtClean="0">
                <a:solidFill>
                  <a:schemeClr val="tx1"/>
                </a:solidFill>
              </a:rPr>
              <a:t> </a:t>
            </a:r>
            <a:r>
              <a:rPr lang="en-GB" altLang="zh-TW" dirty="0">
                <a:solidFill>
                  <a:schemeClr val="tx1"/>
                </a:solidFill>
              </a:rPr>
              <a:t>lines.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just">
              <a:lnSpc>
                <a:spcPts val="2200"/>
              </a:lnSpc>
            </a:pPr>
            <a:endParaRPr lang="zh-TW" altLang="zh-TW" dirty="0">
              <a:solidFill>
                <a:schemeClr val="tx1"/>
              </a:solidFill>
            </a:endParaRPr>
          </a:p>
          <a:p>
            <a:pPr lvl="0" algn="just">
              <a:lnSpc>
                <a:spcPts val="2200"/>
              </a:lnSpc>
            </a:pP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>
                <a:solidFill>
                  <a:schemeClr val="tx1"/>
                </a:solidFill>
              </a:rPr>
              <a:t>c) </a:t>
            </a:r>
            <a:r>
              <a:rPr lang="en-US" altLang="zh-TW" b="1" dirty="0" smtClean="0">
                <a:solidFill>
                  <a:schemeClr val="tx1"/>
                </a:solidFill>
              </a:rPr>
              <a:t>Creative Challenger</a:t>
            </a:r>
          </a:p>
          <a:p>
            <a:pPr algn="just">
              <a:lnSpc>
                <a:spcPts val="2200"/>
              </a:lnSpc>
            </a:pPr>
            <a:r>
              <a:rPr lang="en-US" altLang="zh-TW" dirty="0">
                <a:solidFill>
                  <a:schemeClr val="tx1"/>
                </a:solidFill>
              </a:rPr>
              <a:t>Create </a:t>
            </a:r>
            <a:r>
              <a:rPr lang="en-US" altLang="zh-TW" b="1" dirty="0">
                <a:solidFill>
                  <a:srgbClr val="9933FF"/>
                </a:solidFill>
              </a:rPr>
              <a:t>TWO</a:t>
            </a:r>
            <a:r>
              <a:rPr lang="en-US" altLang="zh-TW" dirty="0">
                <a:solidFill>
                  <a:schemeClr val="tx1"/>
                </a:solidFill>
              </a:rPr>
              <a:t> acrostic poems on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vegetables. Please describe your </a:t>
            </a:r>
            <a:r>
              <a:rPr lang="en-US" altLang="zh-TW" dirty="0" err="1">
                <a:solidFill>
                  <a:schemeClr val="tx1"/>
                </a:solidFill>
              </a:rPr>
              <a:t>favourite</a:t>
            </a:r>
            <a:r>
              <a:rPr lang="en-US" altLang="zh-TW" dirty="0">
                <a:solidFill>
                  <a:schemeClr val="tx1"/>
                </a:solidFill>
              </a:rPr>
              <a:t> fruit or vegetables on</a:t>
            </a: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9933FF"/>
                </a:solidFill>
              </a:rPr>
              <a:t>more than four </a:t>
            </a:r>
            <a:r>
              <a:rPr lang="en-US" altLang="zh-TW" b="1" dirty="0">
                <a:solidFill>
                  <a:srgbClr val="9933FF"/>
                </a:solidFill>
              </a:rPr>
              <a:t>areas </a:t>
            </a:r>
            <a:r>
              <a:rPr lang="en-US" altLang="zh-TW" dirty="0" smtClean="0">
                <a:solidFill>
                  <a:schemeClr val="tx1"/>
                </a:solidFill>
              </a:rPr>
              <a:t>from </a:t>
            </a:r>
            <a:r>
              <a:rPr lang="en-US" altLang="zh-TW" dirty="0">
                <a:solidFill>
                  <a:schemeClr val="tx1"/>
                </a:solidFill>
              </a:rPr>
              <a:t>the choice </a:t>
            </a:r>
            <a:r>
              <a:rPr lang="en-US" altLang="zh-TW" dirty="0" smtClean="0">
                <a:solidFill>
                  <a:schemeClr val="tx1"/>
                </a:solidFill>
              </a:rPr>
              <a:t>board</a:t>
            </a:r>
            <a:r>
              <a:rPr lang="en-US" altLang="zh-TW" b="1" dirty="0">
                <a:solidFill>
                  <a:srgbClr val="9933FF"/>
                </a:solidFill>
              </a:rPr>
              <a:t> </a:t>
            </a:r>
            <a:r>
              <a:rPr lang="en-US" altLang="zh-TW" b="1" dirty="0" smtClean="0">
                <a:solidFill>
                  <a:srgbClr val="0066FF"/>
                </a:solidFill>
              </a:rPr>
              <a:t>(preferably ideas on “others”)</a:t>
            </a:r>
            <a:r>
              <a:rPr lang="en-US" altLang="zh-TW" dirty="0">
                <a:solidFill>
                  <a:schemeClr val="tx1"/>
                </a:solidFill>
              </a:rPr>
              <a:t>.</a:t>
            </a:r>
            <a:r>
              <a:rPr lang="en-GB" altLang="zh-TW" dirty="0" smtClean="0">
                <a:solidFill>
                  <a:srgbClr val="0066FF"/>
                </a:solidFill>
              </a:rPr>
              <a:t> </a:t>
            </a:r>
            <a:r>
              <a:rPr lang="en-GB" altLang="zh-TW" dirty="0">
                <a:solidFill>
                  <a:schemeClr val="tx1"/>
                </a:solidFill>
              </a:rPr>
              <a:t>Make sure </a:t>
            </a:r>
            <a:r>
              <a:rPr lang="en-GB" altLang="zh-TW" b="1" dirty="0" smtClean="0">
                <a:solidFill>
                  <a:srgbClr val="9933FF"/>
                </a:solidFill>
              </a:rPr>
              <a:t>each </a:t>
            </a:r>
            <a:r>
              <a:rPr lang="en-GB" altLang="zh-TW" b="1" dirty="0">
                <a:solidFill>
                  <a:srgbClr val="9933FF"/>
                </a:solidFill>
              </a:rPr>
              <a:t>poem </a:t>
            </a:r>
            <a:r>
              <a:rPr lang="en-GB" altLang="zh-TW" dirty="0">
                <a:solidFill>
                  <a:schemeClr val="tx1"/>
                </a:solidFill>
              </a:rPr>
              <a:t>has at least </a:t>
            </a:r>
            <a:r>
              <a:rPr lang="en-GB" altLang="zh-TW" b="1" dirty="0" smtClean="0">
                <a:solidFill>
                  <a:srgbClr val="9933FF"/>
                </a:solidFill>
              </a:rPr>
              <a:t>five</a:t>
            </a:r>
            <a:r>
              <a:rPr lang="en-GB" altLang="zh-TW" dirty="0" smtClean="0">
                <a:solidFill>
                  <a:schemeClr val="tx1"/>
                </a:solidFill>
              </a:rPr>
              <a:t> </a:t>
            </a:r>
            <a:r>
              <a:rPr lang="en-GB" altLang="zh-TW" dirty="0">
                <a:solidFill>
                  <a:schemeClr val="tx1"/>
                </a:solidFill>
              </a:rPr>
              <a:t>lines. </a:t>
            </a:r>
            <a:r>
              <a:rPr lang="en-US" altLang="zh-TW" dirty="0" smtClean="0">
                <a:solidFill>
                  <a:schemeClr val="tx1"/>
                </a:solidFill>
              </a:rPr>
              <a:t>   </a:t>
            </a: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16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2286" y="1206795"/>
            <a:ext cx="8632481" cy="1047307"/>
          </a:xfrm>
          <a:prstGeom prst="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2285" y="3147553"/>
            <a:ext cx="8632481" cy="104730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2285" y="5088311"/>
            <a:ext cx="8632481" cy="1047307"/>
          </a:xfrm>
          <a:prstGeom prst="rect">
            <a:avLst/>
          </a:prstGeom>
          <a:noFill/>
          <a:ln w="3810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388" y="109853"/>
            <a:ext cx="7543800" cy="506732"/>
          </a:xfrm>
        </p:spPr>
        <p:txBody>
          <a:bodyPr>
            <a:noAutofit/>
          </a:bodyPr>
          <a:lstStyle/>
          <a:p>
            <a:r>
              <a:rPr lang="en-HK" altLang="zh-TW" sz="3200" b="1" u="sng" dirty="0">
                <a:solidFill>
                  <a:schemeClr val="tx1"/>
                </a:solidFill>
                <a:latin typeface="+mn-lt"/>
              </a:rPr>
              <a:t>Self-evaluation</a:t>
            </a:r>
            <a:r>
              <a:rPr lang="en-HK" altLang="zh-TW" sz="3000" b="1" u="sng" dirty="0">
                <a:solidFill>
                  <a:schemeClr val="tx1"/>
                </a:solidFill>
                <a:latin typeface="+mn-lt"/>
              </a:rPr>
              <a:t> </a:t>
            </a:r>
            <a:endParaRPr lang="zh-TW" altLang="en-US" sz="3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388" y="616585"/>
            <a:ext cx="8636782" cy="35478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HK" altLang="zh-TW" sz="2400" dirty="0" smtClean="0">
                <a:solidFill>
                  <a:schemeClr val="tx1"/>
                </a:solidFill>
              </a:rPr>
              <a:t>Use the checklist below to evaluate your work.  Put a tick in the appropriate boxes.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21756"/>
              </p:ext>
            </p:extLst>
          </p:nvPr>
        </p:nvGraphicFramePr>
        <p:xfrm>
          <a:off x="404834" y="1371600"/>
          <a:ext cx="8441453" cy="4831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4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My poem includes a title and I have written the title in capital letters.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have started each line with the correct letter from the fruit/vegetables 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    choose.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HK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describe my </a:t>
                      </a: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favourite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fruit/vegetables with details using the choice board.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HK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(For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Creative Challenger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) I describe my </a:t>
                      </a: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favourite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fruit/vegetables in at least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     two areas on “Others” from the choice board.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All the lines in the poem are about my </a:t>
                      </a: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favourite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fruit/vegetables.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HK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PMingLiU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use new and interesting vocabulary.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HK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have checked my spelling carefully. </a:t>
                      </a:r>
                      <a:endParaRPr lang="en-GB" altLang="zh-TW" sz="2000" dirty="0" smtClean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400" b="1" smtClean="0"/>
              <a:pPr/>
              <a:t>18</a:t>
            </a:fld>
            <a:endParaRPr lang="en-US" sz="1100" b="1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五角星形 11"/>
          <p:cNvSpPr/>
          <p:nvPr/>
        </p:nvSpPr>
        <p:spPr>
          <a:xfrm rot="20590725">
            <a:off x="146046" y="72897"/>
            <a:ext cx="582652" cy="533281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92092" y="99268"/>
            <a:ext cx="6467733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HK" altLang="zh-TW" sz="33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Extended Learning : Rhyming words</a:t>
            </a:r>
            <a:endParaRPr lang="zh-TW" altLang="en-US" sz="33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1209" y="798700"/>
            <a:ext cx="8346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400" b="1" dirty="0" smtClean="0"/>
              <a:t>What is a rhyme?</a:t>
            </a:r>
          </a:p>
          <a:p>
            <a:endParaRPr lang="en-GB" altLang="zh-TW" dirty="0" smtClean="0"/>
          </a:p>
          <a:p>
            <a:r>
              <a:rPr lang="en-GB" altLang="zh-TW" sz="2400" dirty="0" smtClean="0"/>
              <a:t>A </a:t>
            </a:r>
            <a:r>
              <a:rPr lang="en-GB" altLang="zh-TW" sz="2400" dirty="0"/>
              <a:t>rhyme is a </a:t>
            </a:r>
            <a:r>
              <a:rPr lang="en-GB" altLang="zh-TW" sz="2400" b="1" dirty="0">
                <a:solidFill>
                  <a:srgbClr val="9933FF"/>
                </a:solidFill>
              </a:rPr>
              <a:t>repetition</a:t>
            </a:r>
            <a:r>
              <a:rPr lang="en-GB" altLang="zh-TW" sz="2400" dirty="0"/>
              <a:t> of similar sounding words, </a:t>
            </a:r>
            <a:r>
              <a:rPr lang="en-GB" altLang="zh-TW" sz="2400" dirty="0" smtClean="0"/>
              <a:t>often occurring </a:t>
            </a:r>
            <a:r>
              <a:rPr lang="en-GB" altLang="zh-TW" sz="2400" b="1" dirty="0">
                <a:solidFill>
                  <a:srgbClr val="9933FF"/>
                </a:solidFill>
              </a:rPr>
              <a:t>at the end of lines </a:t>
            </a:r>
            <a:r>
              <a:rPr lang="en-GB" altLang="zh-TW" sz="2400" dirty="0"/>
              <a:t>in poems or songs. A rhyme </a:t>
            </a:r>
            <a:r>
              <a:rPr lang="en-GB" altLang="zh-TW" sz="2400" dirty="0" smtClean="0"/>
              <a:t>can bring </a:t>
            </a:r>
            <a:r>
              <a:rPr lang="en-GB" altLang="zh-TW" sz="2400" dirty="0"/>
              <a:t>rhythm or musicality to poems</a:t>
            </a:r>
            <a:r>
              <a:rPr lang="en-GB" altLang="zh-TW" sz="2400" dirty="0" smtClean="0"/>
              <a:t>.</a:t>
            </a:r>
          </a:p>
          <a:p>
            <a:endParaRPr lang="en-GB" altLang="zh-TW" sz="2400" dirty="0"/>
          </a:p>
          <a:p>
            <a:r>
              <a:rPr lang="en-HK" altLang="zh-TW" sz="2400" dirty="0" smtClean="0"/>
              <a:t>Watch the ETV on the right and </a:t>
            </a:r>
          </a:p>
          <a:p>
            <a:r>
              <a:rPr lang="en-HK" altLang="zh-TW" sz="2400" dirty="0" smtClean="0"/>
              <a:t>listen </a:t>
            </a:r>
            <a:r>
              <a:rPr lang="en-HK" altLang="zh-TW" sz="2400" dirty="0"/>
              <a:t>to Uncle </a:t>
            </a:r>
            <a:r>
              <a:rPr lang="en-HK" altLang="zh-TW" sz="2400" dirty="0" smtClean="0"/>
              <a:t>Teddy’s rhyme</a:t>
            </a:r>
          </a:p>
          <a:p>
            <a:r>
              <a:rPr lang="en-HK" altLang="zh-TW" sz="2400" dirty="0" smtClean="0"/>
              <a:t>(video from 3’58” to  5’36”) to </a:t>
            </a:r>
          </a:p>
          <a:p>
            <a:r>
              <a:rPr lang="en-HK" altLang="zh-TW" sz="2400" dirty="0" smtClean="0"/>
              <a:t>know more about rhyming words! </a:t>
            </a:r>
            <a:endParaRPr lang="zh-TW" altLang="en-US" sz="24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75" y="2252156"/>
            <a:ext cx="3956647" cy="3267739"/>
          </a:xfrm>
          <a:prstGeom prst="rect">
            <a:avLst/>
          </a:prstGeom>
        </p:spPr>
      </p:pic>
      <p:sp>
        <p:nvSpPr>
          <p:cNvPr id="19" name="內容版面配置區 5"/>
          <p:cNvSpPr txBox="1">
            <a:spLocks/>
          </p:cNvSpPr>
          <p:nvPr/>
        </p:nvSpPr>
        <p:spPr>
          <a:xfrm>
            <a:off x="4637474" y="5511854"/>
            <a:ext cx="4506526" cy="7070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HK" altLang="zh-TW" sz="1600" b="1" dirty="0" smtClean="0">
                <a:solidFill>
                  <a:schemeClr val="tx1"/>
                </a:solidFill>
              </a:rPr>
              <a:t>Reference:</a:t>
            </a:r>
          </a:p>
          <a:p>
            <a:r>
              <a:rPr lang="en-GB" altLang="zh-TW" sz="1600" dirty="0">
                <a:hlinkClick r:id="rId4"/>
              </a:rPr>
              <a:t>https://www.hkedcity.net/etv/resource/514153493</a:t>
            </a:r>
            <a:endParaRPr lang="zh-TW" altLang="en-US" sz="1600" dirty="0"/>
          </a:p>
        </p:txBody>
      </p:sp>
      <p:sp>
        <p:nvSpPr>
          <p:cNvPr id="20" name="雲朵形圖說文字 19"/>
          <p:cNvSpPr/>
          <p:nvPr/>
        </p:nvSpPr>
        <p:spPr>
          <a:xfrm>
            <a:off x="1931517" y="5188344"/>
            <a:ext cx="2474259" cy="896471"/>
          </a:xfrm>
          <a:prstGeom prst="cloudCallout">
            <a:avLst>
              <a:gd name="adj1" fmla="val 30374"/>
              <a:gd name="adj2" fmla="val -43907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五角星形 20"/>
          <p:cNvSpPr/>
          <p:nvPr/>
        </p:nvSpPr>
        <p:spPr>
          <a:xfrm>
            <a:off x="2267642" y="5303398"/>
            <a:ext cx="291396" cy="288732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480294" y="5259648"/>
            <a:ext cx="1543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000" dirty="0" smtClean="0"/>
              <a:t>Watch the ETV </a:t>
            </a:r>
            <a:r>
              <a:rPr lang="en-HK" altLang="zh-TW" sz="2000" b="1" dirty="0" smtClean="0">
                <a:solidFill>
                  <a:srgbClr val="D60093"/>
                </a:solidFill>
              </a:rPr>
              <a:t>HERE</a:t>
            </a:r>
            <a:endParaRPr lang="zh-TW" altLang="en-US" sz="2000" b="1" dirty="0">
              <a:solidFill>
                <a:srgbClr val="D60093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 rot="17205950">
            <a:off x="4133231" y="5625275"/>
            <a:ext cx="348018" cy="6628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400" b="1" smtClean="0"/>
              <a:pPr/>
              <a:t>19</a:t>
            </a:fld>
            <a:endParaRPr lang="en-US" sz="1400" b="1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0187" y="1656727"/>
            <a:ext cx="4572000" cy="3416320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Bounce, bounce, bounce</a:t>
            </a:r>
            <a:endParaRPr lang="zh-TW" altLang="zh-TW" sz="24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Bouncing </a:t>
            </a: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up and </a:t>
            </a: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down</a:t>
            </a:r>
            <a:endParaRPr lang="en-HK" altLang="zh-TW" sz="2400" kern="100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Bounce</a:t>
            </a: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, bounce, bounce</a:t>
            </a:r>
            <a:endParaRPr lang="zh-TW" altLang="zh-TW" sz="24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Bouncing </a:t>
            </a: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all around</a:t>
            </a:r>
            <a:endParaRPr lang="zh-TW" altLang="zh-TW" sz="24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Let’s </a:t>
            </a: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all turn around</a:t>
            </a:r>
            <a:endParaRPr lang="zh-TW" altLang="zh-TW" sz="24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en-US" altLang="zh-TW" sz="2400" kern="1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Touch </a:t>
            </a:r>
            <a:r>
              <a:rPr lang="en-US" altLang="zh-TW" sz="2400" kern="100" dirty="0">
                <a:latin typeface="Comic Sans MS" panose="030F0702030302020204" pitchFamily="66" charset="0"/>
                <a:ea typeface="PMingLiU" panose="02020500000000000000" pitchFamily="18" charset="-120"/>
              </a:rPr>
              <a:t>the grassy ground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3926" y="440601"/>
            <a:ext cx="8291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400" dirty="0" smtClean="0"/>
              <a:t>Do you remember the rhyme Uncle Teddy performed in the ETV?  Read the rhyme below and </a:t>
            </a:r>
            <a:r>
              <a:rPr lang="en-HK" altLang="zh-TW" sz="2400" b="1" dirty="0" smtClean="0">
                <a:solidFill>
                  <a:srgbClr val="9933FF"/>
                </a:solidFill>
              </a:rPr>
              <a:t>circle</a:t>
            </a:r>
            <a:r>
              <a:rPr lang="en-HK" altLang="zh-TW" sz="2400" dirty="0" smtClean="0"/>
              <a:t> the rhyming words!</a:t>
            </a:r>
            <a:endParaRPr lang="zh-TW" altLang="en-US" sz="2400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" y="1593845"/>
            <a:ext cx="4706520" cy="3542083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5760321" y="1972340"/>
            <a:ext cx="2902689" cy="3046988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    “Bounce”, “down”, “around” and “ground” have the </a:t>
            </a:r>
          </a:p>
          <a:p>
            <a:pPr algn="ctr"/>
            <a:r>
              <a:rPr lang="en-HK" altLang="zh-TW" sz="2400" dirty="0" smtClean="0"/>
              <a:t>same </a:t>
            </a:r>
            <a:r>
              <a:rPr lang="en-HK" altLang="zh-TW" sz="2400" b="1" u="sng" dirty="0" smtClean="0">
                <a:solidFill>
                  <a:srgbClr val="9933FF"/>
                </a:solidFill>
              </a:rPr>
              <a:t>end </a:t>
            </a:r>
            <a:r>
              <a:rPr lang="en-HK" altLang="zh-TW" sz="2400" b="1" u="sng" dirty="0">
                <a:solidFill>
                  <a:srgbClr val="9933FF"/>
                </a:solidFill>
              </a:rPr>
              <a:t>sound </a:t>
            </a:r>
            <a:r>
              <a:rPr lang="en-HK" altLang="zh-TW" sz="2400" b="1" dirty="0"/>
              <a:t>/</a:t>
            </a:r>
            <a:r>
              <a:rPr lang="en-HK" altLang="zh-TW" sz="2400" b="1" dirty="0" err="1"/>
              <a:t>ʊnd</a:t>
            </a:r>
            <a:r>
              <a:rPr lang="en-HK" altLang="zh-TW" sz="2400" b="1" dirty="0" smtClean="0"/>
              <a:t>/</a:t>
            </a:r>
          </a:p>
          <a:p>
            <a:pPr algn="ctr"/>
            <a:endParaRPr lang="en-HK" altLang="zh-TW" sz="2400" b="1" dirty="0"/>
          </a:p>
          <a:p>
            <a:pPr algn="ctr"/>
            <a:r>
              <a:rPr lang="en-HK" altLang="zh-TW" sz="2400" b="1" dirty="0" smtClean="0"/>
              <a:t>They are </a:t>
            </a:r>
          </a:p>
          <a:p>
            <a:pPr algn="ctr"/>
            <a:r>
              <a:rPr lang="en-HK" altLang="zh-TW" sz="2400" b="1" u="sng" dirty="0" smtClean="0">
                <a:solidFill>
                  <a:srgbClr val="FF0000"/>
                </a:solidFill>
              </a:rPr>
              <a:t>rhyming words</a:t>
            </a:r>
            <a:r>
              <a:rPr lang="en-HK" altLang="zh-TW" sz="2400" b="1" dirty="0" smtClean="0"/>
              <a:t>!</a:t>
            </a:r>
            <a:endParaRPr lang="zh-TW" altLang="en-US" sz="2400" b="1" dirty="0"/>
          </a:p>
        </p:txBody>
      </p:sp>
      <p:sp>
        <p:nvSpPr>
          <p:cNvPr id="35" name="五角星形 34"/>
          <p:cNvSpPr/>
          <p:nvPr/>
        </p:nvSpPr>
        <p:spPr>
          <a:xfrm rot="20680992">
            <a:off x="5866168" y="2131798"/>
            <a:ext cx="366823" cy="334926"/>
          </a:xfrm>
          <a:prstGeom prst="star5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3687"/>
              </p:ext>
            </p:extLst>
          </p:nvPr>
        </p:nvGraphicFramePr>
        <p:xfrm>
          <a:off x="332648" y="467833"/>
          <a:ext cx="8476426" cy="5755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5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Topic: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Healthy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eating</a:t>
                      </a: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39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Learning Objectives: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learn about the importance of fruit and vegetables to keep us strong; </a:t>
                      </a:r>
                    </a:p>
                    <a:p>
                      <a:pPr marL="457200" lvl="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learn the features of acrostic poems; </a:t>
                      </a:r>
                    </a:p>
                    <a:p>
                      <a:pPr marL="457200" lvl="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create acrostic poems on their favourite fruit or vegetables with original</a:t>
                      </a:r>
                      <a:r>
                        <a:rPr lang="en-GB" altLang="zh-TW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informed ideas; </a:t>
                      </a:r>
                    </a:p>
                    <a:p>
                      <a:pPr marL="457200" lvl="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enhance students’ creativity through language arts; and</a:t>
                      </a:r>
                    </a:p>
                    <a:p>
                      <a:pPr marL="457200" lvl="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reading, </a:t>
                      </a: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writing, listening </a:t>
                      </a:r>
                      <a:r>
                        <a:rPr lang="en-GB" altLang="zh-TW" sz="2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speaking skills</a:t>
                      </a:r>
                      <a:r>
                        <a:rPr lang="en-GB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GB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02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Language Focuses: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understand the features of an acrostic poem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700159" y="6509469"/>
            <a:ext cx="984019" cy="273844"/>
          </a:xfrm>
        </p:spPr>
        <p:txBody>
          <a:bodyPr/>
          <a:lstStyle/>
          <a:p>
            <a:fld id="{4CE482DC-2269-4F26-9D2A-7E44B1A4CD85}" type="slidenum">
              <a:rPr lang="en-US" sz="1400" b="1">
                <a:solidFill>
                  <a:schemeClr val="bg1"/>
                </a:solidFill>
              </a:rPr>
              <a:t>2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9717" y="300847"/>
            <a:ext cx="8635342" cy="149213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b="1" u="sng" dirty="0" smtClean="0">
                <a:solidFill>
                  <a:srgbClr val="FF3399"/>
                </a:solidFill>
              </a:rPr>
              <a:t>Extended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TW" sz="2400" dirty="0" smtClean="0">
                <a:solidFill>
                  <a:schemeClr val="tx1"/>
                </a:solidFill>
              </a:rPr>
              <a:t>Part A</a:t>
            </a:r>
            <a:r>
              <a:rPr lang="en-US" altLang="zh-TW" sz="2400" dirty="0">
                <a:solidFill>
                  <a:schemeClr val="tx1"/>
                </a:solidFill>
              </a:rPr>
              <a:t>:</a:t>
            </a:r>
            <a:r>
              <a:rPr lang="en-US" altLang="zh-TW" sz="2400" dirty="0" smtClean="0">
                <a:solidFill>
                  <a:schemeClr val="tx1"/>
                </a:solidFill>
              </a:rPr>
              <a:t> Draw a line connecting each word on the left with a word on the right that rhymes with it.  One has been done for you as example.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20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雲朵形圖說文字 21"/>
          <p:cNvSpPr/>
          <p:nvPr/>
        </p:nvSpPr>
        <p:spPr>
          <a:xfrm>
            <a:off x="5821326" y="1792982"/>
            <a:ext cx="3280144" cy="2718731"/>
          </a:xfrm>
          <a:prstGeom prst="cloudCallout">
            <a:avLst>
              <a:gd name="adj1" fmla="val -54285"/>
              <a:gd name="adj2" fmla="val -54238"/>
            </a:avLst>
          </a:prstGeom>
          <a:noFill/>
          <a:ln w="571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140947" y="2182851"/>
            <a:ext cx="2440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000" dirty="0" smtClean="0"/>
              <a:t>If you are not sure how the words sound, 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check the online dictionaries (links on </a:t>
            </a:r>
            <a:r>
              <a:rPr lang="en-HK" altLang="zh-TW" sz="2000" b="1" dirty="0">
                <a:solidFill>
                  <a:srgbClr val="9933FF"/>
                </a:solidFill>
              </a:rPr>
              <a:t>s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lide 24) </a:t>
            </a:r>
            <a:r>
              <a:rPr lang="en-HK" altLang="zh-TW" sz="2000" dirty="0" smtClean="0"/>
              <a:t>and listen to the pronunciations!</a:t>
            </a:r>
            <a:endParaRPr lang="zh-TW" altLang="en-US" sz="2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239577" y="2190029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kites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239577" y="2782770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sink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239577" y="3355568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orange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222677" y="3941070"/>
            <a:ext cx="10756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grapes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1222678" y="4511713"/>
            <a:ext cx="10756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potato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239577" y="1617231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see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222678" y="5113849"/>
            <a:ext cx="1080155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strong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222679" y="5686647"/>
            <a:ext cx="1080155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floor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344260" y="2190029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change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344260" y="2782770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door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344260" y="3355568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Kong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327360" y="3941070"/>
            <a:ext cx="11430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pink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327361" y="4511713"/>
            <a:ext cx="114309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radio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344260" y="1624068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tapes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4327361" y="5113849"/>
            <a:ext cx="114309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tree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327362" y="5686647"/>
            <a:ext cx="1143089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nights</a:t>
            </a:r>
            <a:endParaRPr lang="zh-TW" altLang="en-US" sz="2400" dirty="0"/>
          </a:p>
        </p:txBody>
      </p:sp>
      <p:cxnSp>
        <p:nvCxnSpPr>
          <p:cNvPr id="53" name="直線接點 52"/>
          <p:cNvCxnSpPr>
            <a:stCxn id="41" idx="3"/>
            <a:endCxn id="50" idx="1"/>
          </p:cNvCxnSpPr>
          <p:nvPr/>
        </p:nvCxnSpPr>
        <p:spPr>
          <a:xfrm>
            <a:off x="2298338" y="1848064"/>
            <a:ext cx="2029023" cy="34966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23014" y="1513839"/>
            <a:ext cx="7841512" cy="506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21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710544" y="1902950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change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710544" y="2495691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door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710544" y="3068489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Kong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693644" y="3653991"/>
            <a:ext cx="11430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pink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685196" y="4250078"/>
            <a:ext cx="114309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radio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710544" y="1336989"/>
            <a:ext cx="112619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tapes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5693645" y="4826770"/>
            <a:ext cx="114309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tree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693646" y="5399568"/>
            <a:ext cx="1143089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nights</a:t>
            </a:r>
            <a:endParaRPr lang="zh-TW" altLang="en-US" sz="2400" dirty="0"/>
          </a:p>
        </p:txBody>
      </p:sp>
      <p:cxnSp>
        <p:nvCxnSpPr>
          <p:cNvPr id="53" name="直線接點 52"/>
          <p:cNvCxnSpPr>
            <a:stCxn id="35" idx="3"/>
            <a:endCxn id="50" idx="1"/>
          </p:cNvCxnSpPr>
          <p:nvPr/>
        </p:nvCxnSpPr>
        <p:spPr>
          <a:xfrm>
            <a:off x="2466144" y="1553303"/>
            <a:ext cx="3227501" cy="350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398934" y="3626768"/>
            <a:ext cx="10756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grapes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398935" y="4197411"/>
            <a:ext cx="10756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potato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398935" y="4799547"/>
            <a:ext cx="1080155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strong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398936" y="5372345"/>
            <a:ext cx="1080155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floor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407383" y="1888431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kites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407383" y="2481172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sink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420328" y="3041267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orange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407383" y="1322470"/>
            <a:ext cx="1058761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altLang="zh-TW" sz="2400" dirty="0" smtClean="0"/>
              <a:t>see</a:t>
            </a:r>
            <a:endParaRPr lang="zh-TW" altLang="en-US" sz="24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370794" y="24969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cxnSp>
        <p:nvCxnSpPr>
          <p:cNvPr id="8" name="直線接點 7"/>
          <p:cNvCxnSpPr>
            <a:stCxn id="32" idx="3"/>
            <a:endCxn id="51" idx="1"/>
          </p:cNvCxnSpPr>
          <p:nvPr/>
        </p:nvCxnSpPr>
        <p:spPr>
          <a:xfrm>
            <a:off x="2466144" y="2119264"/>
            <a:ext cx="3227502" cy="35111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33" idx="3"/>
            <a:endCxn id="47" idx="1"/>
          </p:cNvCxnSpPr>
          <p:nvPr/>
        </p:nvCxnSpPr>
        <p:spPr>
          <a:xfrm>
            <a:off x="2466144" y="2712005"/>
            <a:ext cx="3227500" cy="11728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34" idx="3"/>
            <a:endCxn id="44" idx="1"/>
          </p:cNvCxnSpPr>
          <p:nvPr/>
        </p:nvCxnSpPr>
        <p:spPr>
          <a:xfrm flipV="1">
            <a:off x="2479089" y="2133783"/>
            <a:ext cx="3231455" cy="11383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28" idx="3"/>
            <a:endCxn id="49" idx="1"/>
          </p:cNvCxnSpPr>
          <p:nvPr/>
        </p:nvCxnSpPr>
        <p:spPr>
          <a:xfrm flipV="1">
            <a:off x="2474595" y="1567822"/>
            <a:ext cx="3235949" cy="22897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29" idx="3"/>
            <a:endCxn id="48" idx="1"/>
          </p:cNvCxnSpPr>
          <p:nvPr/>
        </p:nvCxnSpPr>
        <p:spPr>
          <a:xfrm>
            <a:off x="2474596" y="4428244"/>
            <a:ext cx="3210600" cy="526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30" idx="3"/>
            <a:endCxn id="46" idx="1"/>
          </p:cNvCxnSpPr>
          <p:nvPr/>
        </p:nvCxnSpPr>
        <p:spPr>
          <a:xfrm flipV="1">
            <a:off x="2479090" y="3299322"/>
            <a:ext cx="3231454" cy="17310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31" idx="3"/>
            <a:endCxn id="45" idx="1"/>
          </p:cNvCxnSpPr>
          <p:nvPr/>
        </p:nvCxnSpPr>
        <p:spPr>
          <a:xfrm flipV="1">
            <a:off x="2479091" y="2726524"/>
            <a:ext cx="3231453" cy="28766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雲朵形圖說文字 103"/>
          <p:cNvSpPr/>
          <p:nvPr/>
        </p:nvSpPr>
        <p:spPr>
          <a:xfrm>
            <a:off x="4311477" y="125778"/>
            <a:ext cx="4194569" cy="1138414"/>
          </a:xfrm>
          <a:prstGeom prst="cloudCallout">
            <a:avLst>
              <a:gd name="adj1" fmla="val -66135"/>
              <a:gd name="adj2" fmla="val -12631"/>
            </a:avLst>
          </a:prstGeom>
          <a:noFill/>
          <a:ln w="571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文字方塊 104"/>
          <p:cNvSpPr txBox="1"/>
          <p:nvPr/>
        </p:nvSpPr>
        <p:spPr>
          <a:xfrm>
            <a:off x="4683418" y="344967"/>
            <a:ext cx="31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000" dirty="0" smtClean="0"/>
              <a:t>How many correct pairs of </a:t>
            </a:r>
            <a:r>
              <a:rPr lang="en-HK" altLang="zh-TW" sz="2000" b="1" dirty="0" smtClean="0">
                <a:solidFill>
                  <a:srgbClr val="9933FF"/>
                </a:solidFill>
              </a:rPr>
              <a:t>rhyming words </a:t>
            </a:r>
            <a:r>
              <a:rPr lang="en-HK" altLang="zh-TW" sz="2000" dirty="0" smtClean="0"/>
              <a:t>do you have?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53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229085" y="151991"/>
            <a:ext cx="8635342" cy="610526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b="1" u="sng" dirty="0" smtClean="0">
                <a:solidFill>
                  <a:srgbClr val="FF3399"/>
                </a:solidFill>
              </a:rPr>
              <a:t>Extended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TW" sz="2400" dirty="0" smtClean="0">
                <a:solidFill>
                  <a:schemeClr val="tx1"/>
                </a:solidFill>
              </a:rPr>
              <a:t>Part B: Read the acrostic poem below, can you find all the rhyming words? Circle them.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HK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HK" altLang="zh-TW" sz="2400" dirty="0" smtClean="0">
                <a:solidFill>
                  <a:schemeClr val="tx1"/>
                </a:solidFill>
              </a:rPr>
              <a:t>One word is missing in the last line, can you think of a word to fill in the blank?  The word should rhyme with “sour”.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3888" y="1644126"/>
            <a:ext cx="6746359" cy="3416320"/>
          </a:xfrm>
          <a:prstGeom prst="rect">
            <a:avLst/>
          </a:prstGeom>
          <a:solidFill>
            <a:srgbClr val="EBFFFF"/>
          </a:solidFill>
        </p:spPr>
        <p:txBody>
          <a:bodyPr wrap="square" rtlCol="0">
            <a:spAutoFit/>
          </a:bodyPr>
          <a:lstStyle/>
          <a:p>
            <a:r>
              <a:rPr lang="en-HK" altLang="zh-TW" sz="3600" b="1" dirty="0" smtClean="0">
                <a:solidFill>
                  <a:srgbClr val="9933FF"/>
                </a:solidFill>
              </a:rPr>
              <a:t>G</a:t>
            </a:r>
            <a:r>
              <a:rPr lang="en-HK" altLang="zh-TW" sz="3200" dirty="0" smtClean="0"/>
              <a:t>rapes are juicy and sweet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R</a:t>
            </a:r>
            <a:r>
              <a:rPr lang="en-HK" altLang="zh-TW" sz="3200" dirty="0" smtClean="0"/>
              <a:t>eally tasty on the vine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A</a:t>
            </a:r>
            <a:r>
              <a:rPr lang="en-HK" altLang="zh-TW" sz="3200" dirty="0" smtClean="0"/>
              <a:t>mazingly fresh in the heat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P</a:t>
            </a:r>
            <a:r>
              <a:rPr lang="en-HK" altLang="zh-TW" sz="3200" dirty="0" smtClean="0"/>
              <a:t>urple or green are fine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E</a:t>
            </a:r>
            <a:r>
              <a:rPr lang="en-HK" altLang="zh-TW" sz="3200" dirty="0" smtClean="0"/>
              <a:t>ven if the grapes are sour 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S</a:t>
            </a:r>
            <a:r>
              <a:rPr lang="en-HK" altLang="zh-TW" sz="3200" dirty="0" smtClean="0"/>
              <a:t>urely they can give you ___________</a:t>
            </a:r>
            <a:endParaRPr lang="en-HK" altLang="zh-TW" sz="3200" u="sng" dirty="0"/>
          </a:p>
        </p:txBody>
      </p:sp>
    </p:spTree>
    <p:extLst>
      <p:ext uri="{BB962C8B-B14F-4D97-AF65-F5344CB8AC3E}">
        <p14:creationId xmlns:p14="http://schemas.microsoft.com/office/powerpoint/2010/main" val="41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5935" y="1248664"/>
            <a:ext cx="6746359" cy="3416320"/>
          </a:xfrm>
          <a:prstGeom prst="rect">
            <a:avLst/>
          </a:prstGeom>
          <a:solidFill>
            <a:srgbClr val="EBFFFF"/>
          </a:solidFill>
        </p:spPr>
        <p:txBody>
          <a:bodyPr wrap="square" rtlCol="0">
            <a:spAutoFit/>
          </a:bodyPr>
          <a:lstStyle/>
          <a:p>
            <a:r>
              <a:rPr lang="en-HK" altLang="zh-TW" sz="3600" b="1" dirty="0" smtClean="0">
                <a:solidFill>
                  <a:srgbClr val="9933FF"/>
                </a:solidFill>
              </a:rPr>
              <a:t>G</a:t>
            </a:r>
            <a:r>
              <a:rPr lang="en-HK" altLang="zh-TW" sz="3200" dirty="0" smtClean="0"/>
              <a:t>rapes are juicy and sweet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R</a:t>
            </a:r>
            <a:r>
              <a:rPr lang="en-HK" altLang="zh-TW" sz="3200" dirty="0" smtClean="0"/>
              <a:t>eally tasty on the vine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A</a:t>
            </a:r>
            <a:r>
              <a:rPr lang="en-HK" altLang="zh-TW" sz="3200" dirty="0" smtClean="0"/>
              <a:t>mazingly fresh in the heat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P</a:t>
            </a:r>
            <a:r>
              <a:rPr lang="en-HK" altLang="zh-TW" sz="3200" dirty="0" smtClean="0"/>
              <a:t>urple or green are fine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E</a:t>
            </a:r>
            <a:r>
              <a:rPr lang="en-HK" altLang="zh-TW" sz="3200" dirty="0" smtClean="0"/>
              <a:t>ven if the grapes are sour </a:t>
            </a:r>
          </a:p>
          <a:p>
            <a:r>
              <a:rPr lang="en-HK" altLang="zh-TW" sz="3600" b="1" dirty="0" smtClean="0">
                <a:solidFill>
                  <a:srgbClr val="9933FF"/>
                </a:solidFill>
              </a:rPr>
              <a:t>S</a:t>
            </a:r>
            <a:r>
              <a:rPr lang="en-HK" altLang="zh-TW" sz="3200" dirty="0" smtClean="0"/>
              <a:t>urely they can give you ___________</a:t>
            </a:r>
            <a:endParaRPr lang="en-HK" altLang="zh-TW" sz="3200" u="sng" dirty="0"/>
          </a:p>
        </p:txBody>
      </p:sp>
      <p:sp>
        <p:nvSpPr>
          <p:cNvPr id="5" name="橢圓 4"/>
          <p:cNvSpPr/>
          <p:nvPr/>
        </p:nvSpPr>
        <p:spPr>
          <a:xfrm>
            <a:off x="3955313" y="1348279"/>
            <a:ext cx="1127050" cy="536944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0794" y="24969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7" name="橢圓 6"/>
          <p:cNvSpPr/>
          <p:nvPr/>
        </p:nvSpPr>
        <p:spPr>
          <a:xfrm>
            <a:off x="4240620" y="2419880"/>
            <a:ext cx="1127050" cy="536944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07983" y="1884080"/>
            <a:ext cx="916171" cy="536944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739118" y="2955681"/>
            <a:ext cx="916171" cy="536944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241852" y="690128"/>
            <a:ext cx="3482162" cy="707886"/>
          </a:xfrm>
          <a:prstGeom prst="rect">
            <a:avLst/>
          </a:prstGeom>
          <a:noFill/>
          <a:ln w="57150">
            <a:solidFill>
              <a:srgbClr val="D60093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HK" altLang="zh-TW" sz="2000" dirty="0" smtClean="0"/>
              <a:t>      “</a:t>
            </a:r>
            <a:r>
              <a:rPr lang="en-HK" altLang="zh-TW" sz="2000" b="1" dirty="0" smtClean="0">
                <a:solidFill>
                  <a:srgbClr val="0066FF"/>
                </a:solidFill>
              </a:rPr>
              <a:t>sweet</a:t>
            </a:r>
            <a:r>
              <a:rPr lang="en-HK" altLang="zh-TW" sz="2000" dirty="0" smtClean="0"/>
              <a:t>” </a:t>
            </a:r>
            <a:r>
              <a:rPr lang="en-HK" altLang="zh-TW" sz="2000" dirty="0"/>
              <a:t>r</a:t>
            </a:r>
            <a:r>
              <a:rPr lang="en-HK" altLang="zh-TW" sz="2000" dirty="0" smtClean="0"/>
              <a:t>hymes with “</a:t>
            </a:r>
            <a:r>
              <a:rPr lang="en-HK" altLang="zh-TW" sz="2000" b="1" dirty="0" smtClean="0">
                <a:solidFill>
                  <a:srgbClr val="0066FF"/>
                </a:solidFill>
              </a:rPr>
              <a:t>heat</a:t>
            </a:r>
            <a:r>
              <a:rPr lang="en-HK" altLang="zh-TW" sz="2000" dirty="0" smtClean="0"/>
              <a:t>”</a:t>
            </a:r>
          </a:p>
          <a:p>
            <a:r>
              <a:rPr lang="en-HK" altLang="zh-TW" sz="2000" dirty="0" smtClean="0"/>
              <a:t>      “</a:t>
            </a:r>
            <a:r>
              <a:rPr lang="en-HK" altLang="zh-TW" sz="2000" b="1" dirty="0" smtClean="0">
                <a:solidFill>
                  <a:srgbClr val="FF6600"/>
                </a:solidFill>
              </a:rPr>
              <a:t>vine</a:t>
            </a:r>
            <a:r>
              <a:rPr lang="en-HK" altLang="zh-TW" sz="2000" dirty="0" smtClean="0"/>
              <a:t>” rhymes with “</a:t>
            </a:r>
            <a:r>
              <a:rPr lang="en-HK" altLang="zh-TW" sz="2000" b="1" dirty="0" smtClean="0">
                <a:solidFill>
                  <a:srgbClr val="FF6600"/>
                </a:solidFill>
              </a:rPr>
              <a:t>fine</a:t>
            </a:r>
            <a:r>
              <a:rPr lang="en-HK" altLang="zh-TW" sz="2000" dirty="0" smtClean="0"/>
              <a:t>” </a:t>
            </a:r>
            <a:endParaRPr lang="zh-TW" altLang="en-US" sz="2000" dirty="0"/>
          </a:p>
        </p:txBody>
      </p:sp>
      <p:sp>
        <p:nvSpPr>
          <p:cNvPr id="11" name="五角星形 10"/>
          <p:cNvSpPr/>
          <p:nvPr/>
        </p:nvSpPr>
        <p:spPr>
          <a:xfrm>
            <a:off x="5289697" y="786810"/>
            <a:ext cx="409352" cy="390932"/>
          </a:xfrm>
          <a:prstGeom prst="star5">
            <a:avLst>
              <a:gd name="adj" fmla="val 2032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 flipH="1">
            <a:off x="265814" y="4882750"/>
            <a:ext cx="6816629" cy="1262696"/>
          </a:xfrm>
          <a:prstGeom prst="wedgeRectCallout">
            <a:avLst>
              <a:gd name="adj1" fmla="val -32694"/>
              <a:gd name="adj2" fmla="val -72847"/>
            </a:avLst>
          </a:prstGeom>
          <a:solidFill>
            <a:schemeClr val="bg1"/>
          </a:solidFill>
          <a:ln w="57150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03001" y="4961168"/>
            <a:ext cx="6779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200" dirty="0" smtClean="0"/>
              <a:t>Some </a:t>
            </a:r>
            <a:r>
              <a:rPr lang="en-HK" altLang="zh-TW" sz="2200" dirty="0"/>
              <a:t>w</a:t>
            </a:r>
            <a:r>
              <a:rPr lang="en-HK" altLang="zh-TW" sz="2200" dirty="0" smtClean="0"/>
              <a:t>ords that rhyme with “sour”:</a:t>
            </a:r>
          </a:p>
          <a:p>
            <a:r>
              <a:rPr lang="en-HK" altLang="zh-TW" sz="2200" b="1" dirty="0">
                <a:solidFill>
                  <a:srgbClr val="00B050"/>
                </a:solidFill>
              </a:rPr>
              <a:t>p</a:t>
            </a:r>
            <a:r>
              <a:rPr lang="en-HK" altLang="zh-TW" sz="2200" b="1" dirty="0" smtClean="0">
                <a:solidFill>
                  <a:srgbClr val="00B050"/>
                </a:solidFill>
              </a:rPr>
              <a:t>ower</a:t>
            </a:r>
            <a:r>
              <a:rPr lang="en-HK" altLang="zh-TW" sz="2200" dirty="0" smtClean="0">
                <a:solidFill>
                  <a:srgbClr val="00B050"/>
                </a:solidFill>
              </a:rPr>
              <a:t>, </a:t>
            </a:r>
            <a:r>
              <a:rPr lang="en-HK" altLang="zh-TW" sz="2200" b="1" dirty="0" smtClean="0">
                <a:solidFill>
                  <a:srgbClr val="00B050"/>
                </a:solidFill>
              </a:rPr>
              <a:t>hour, tower, flower, flour, shower, empower, our </a:t>
            </a:r>
          </a:p>
          <a:p>
            <a:r>
              <a:rPr lang="en-HK" altLang="zh-TW" sz="2200" dirty="0" smtClean="0"/>
              <a:t>Which word fits in the blank and suits the meaning?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655285" y="3949545"/>
            <a:ext cx="185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altLang="zh-TW" sz="3200" b="1" dirty="0" smtClean="0">
                <a:solidFill>
                  <a:srgbClr val="D60093"/>
                </a:solidFill>
              </a:rPr>
              <a:t>power</a:t>
            </a:r>
            <a:endParaRPr lang="zh-TW" altLang="en-US" sz="3200" b="1" dirty="0">
              <a:solidFill>
                <a:srgbClr val="D60093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7425344" y="5535799"/>
            <a:ext cx="1581301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369426" y="5761387"/>
            <a:ext cx="172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hlinkClick r:id="rId2" action="ppaction://hlinksldjump"/>
              </a:rPr>
              <a:t>Go back to Slide 12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021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16936" y="1313759"/>
            <a:ext cx="8138840" cy="46514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Visit the following dictionary web sites (in alphabetical order)  to learn more about the pronunciation, definition and usage of words:</a:t>
            </a:r>
          </a:p>
          <a:p>
            <a:pPr marL="0" indent="0">
              <a:buNone/>
            </a:pPr>
            <a:endParaRPr lang="en-US" altLang="zh-H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1. Cambridge Dictionary 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tx1"/>
                </a:solidFill>
              </a:rPr>
              <a:t>    </a:t>
            </a:r>
            <a:r>
              <a:rPr lang="en-US" altLang="zh-HK" sz="2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HK" sz="2400" dirty="0">
                <a:solidFill>
                  <a:schemeClr val="tx1"/>
                </a:solidFill>
                <a:hlinkClick r:id="rId2"/>
              </a:rPr>
              <a:t>://dictionary.cambridge.org</a:t>
            </a:r>
            <a:r>
              <a:rPr lang="en-US" altLang="zh-HK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zh-HK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2. Oxford Learner’s Dictionaries 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tx1"/>
                </a:solidFill>
              </a:rPr>
              <a:t>    </a:t>
            </a:r>
            <a:r>
              <a:rPr lang="en-US" altLang="zh-HK" sz="24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altLang="zh-HK" sz="2400" dirty="0">
                <a:solidFill>
                  <a:schemeClr val="tx1"/>
                </a:solidFill>
                <a:hlinkClick r:id="rId3"/>
              </a:rPr>
              <a:t>://www.oxfordlearnersdictionaries.com</a:t>
            </a:r>
            <a:r>
              <a:rPr lang="en-US" altLang="zh-HK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zh-HK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7625" y="390429"/>
            <a:ext cx="383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WORD WHIZ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400" b="1" smtClean="0"/>
              <a:pPr/>
              <a:t>25</a:t>
            </a:fld>
            <a:endParaRPr lang="en-US" sz="1100" b="1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6327" y="193789"/>
            <a:ext cx="8138850" cy="44262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HK" sz="2400" dirty="0" smtClean="0"/>
              <a:t>After knowing about the importance and benefits of having fruit and vegetables every day, why don’t you learn to </a:t>
            </a:r>
            <a:r>
              <a:rPr lang="en-US" altLang="zh-HK" sz="2400" b="1" dirty="0" smtClean="0">
                <a:solidFill>
                  <a:srgbClr val="9933FF"/>
                </a:solidFill>
              </a:rPr>
              <a:t>cook some healthy fruit and vegetable meals</a:t>
            </a:r>
            <a:r>
              <a:rPr lang="en-US" altLang="zh-HK" sz="2400" dirty="0" smtClean="0"/>
              <a:t> with your family?</a:t>
            </a:r>
          </a:p>
          <a:p>
            <a:endParaRPr lang="en-US" altLang="zh-HK" sz="2400" dirty="0"/>
          </a:p>
          <a:p>
            <a:r>
              <a:rPr lang="en-US" altLang="zh-HK" sz="2400" dirty="0"/>
              <a:t>V</a:t>
            </a:r>
            <a:r>
              <a:rPr lang="en-US" altLang="zh-HK" sz="2400" dirty="0" smtClean="0"/>
              <a:t>isit </a:t>
            </a:r>
            <a:r>
              <a:rPr lang="en-US" altLang="zh-HK" sz="2400" dirty="0"/>
              <a:t>the </a:t>
            </a:r>
            <a:r>
              <a:rPr lang="en-US" altLang="zh-HK" sz="2400" dirty="0" smtClean="0"/>
              <a:t>following websites </a:t>
            </a:r>
            <a:r>
              <a:rPr lang="en-US" altLang="zh-HK" sz="2400" dirty="0"/>
              <a:t>of the Centre for Health Protection, Department of </a:t>
            </a:r>
            <a:r>
              <a:rPr lang="en-US" altLang="zh-HK" sz="2400" dirty="0" smtClean="0"/>
              <a:t>Health to get some recipes: </a:t>
            </a:r>
            <a:endParaRPr lang="en-US" altLang="zh-HK" sz="2400" dirty="0"/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HK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HK" altLang="zh-HK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HK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3878" y="24228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TW" sz="2400" dirty="0">
                <a:hlinkClick r:id="rId3"/>
              </a:rPr>
              <a:t>https://www.chp.gov.hk/en/resources/e_health_topics/12472.html</a:t>
            </a:r>
            <a:endParaRPr lang="zh-TW" altLang="en-US" sz="2400" dirty="0"/>
          </a:p>
        </p:txBody>
      </p:sp>
      <p:sp>
        <p:nvSpPr>
          <p:cNvPr id="12" name="五角星形 11"/>
          <p:cNvSpPr/>
          <p:nvPr/>
        </p:nvSpPr>
        <p:spPr>
          <a:xfrm rot="20590725">
            <a:off x="188576" y="108293"/>
            <a:ext cx="582652" cy="533281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41" y="2958992"/>
            <a:ext cx="3505812" cy="33386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47" y="2942567"/>
            <a:ext cx="2409120" cy="33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400" b="1" smtClean="0"/>
              <a:pPr/>
              <a:t>26</a:t>
            </a:fld>
            <a:endParaRPr lang="en-US" sz="1400" b="1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978568" y="884738"/>
            <a:ext cx="7186863" cy="160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2"/>
          <p:cNvSpPr txBox="1">
            <a:spLocks/>
          </p:cNvSpPr>
          <p:nvPr/>
        </p:nvSpPr>
        <p:spPr>
          <a:xfrm>
            <a:off x="363926" y="1049687"/>
            <a:ext cx="840125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just" defTabSz="914400" rtl="0" eaLnBrk="1" fontAlgn="auto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 defTabSz="91440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3763" y="211888"/>
            <a:ext cx="8293023" cy="44262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HK" sz="2800" dirty="0"/>
              <a:t>For more information on combatting COVID-19, please visit the website of the Centre for Health Protection, Department of Health: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HK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HK" altLang="zh-HK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HK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zh-H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4414" y="5813455"/>
            <a:ext cx="7914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GB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ea typeface="微軟正黑體" panose="020B0604030504040204" pitchFamily="34" charset="-120"/>
                <a:hlinkClick r:id="rId3"/>
              </a:rPr>
              <a:t>://www.coronavirus.gov.hk/eng/index.html</a:t>
            </a:r>
            <a:endParaRPr lang="zh-HK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1" name="五角星形 10"/>
          <p:cNvSpPr/>
          <p:nvPr/>
        </p:nvSpPr>
        <p:spPr>
          <a:xfrm>
            <a:off x="323729" y="156090"/>
            <a:ext cx="551498" cy="580052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4" y="1683476"/>
            <a:ext cx="6450127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92" y="2712626"/>
            <a:ext cx="2859272" cy="2024047"/>
          </a:xfrm>
          <a:prstGeom prst="rect">
            <a:avLst/>
          </a:prstGeom>
        </p:spPr>
      </p:pic>
      <p:sp>
        <p:nvSpPr>
          <p:cNvPr id="74" name="文字方塊 73"/>
          <p:cNvSpPr txBox="1"/>
          <p:nvPr/>
        </p:nvSpPr>
        <p:spPr>
          <a:xfrm>
            <a:off x="2253137" y="1451344"/>
            <a:ext cx="969682" cy="48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89048" y="6439365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27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直線單箭頭接點 8"/>
          <p:cNvCxnSpPr>
            <a:stCxn id="11" idx="2"/>
          </p:cNvCxnSpPr>
          <p:nvPr/>
        </p:nvCxnSpPr>
        <p:spPr>
          <a:xfrm flipH="1">
            <a:off x="6899408" y="2708575"/>
            <a:ext cx="780828" cy="745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687404" y="2185355"/>
            <a:ext cx="1985663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u m p k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i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n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5" y="3541530"/>
            <a:ext cx="1809352" cy="167017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772">
            <a:off x="1880287" y="3203292"/>
            <a:ext cx="1980447" cy="5752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5" y="2768242"/>
            <a:ext cx="1486092" cy="103860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5" y="4608047"/>
            <a:ext cx="1927326" cy="130621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67" y="3742692"/>
            <a:ext cx="1398015" cy="1124253"/>
          </a:xfrm>
          <a:prstGeom prst="rect">
            <a:avLst/>
          </a:prstGeom>
        </p:spPr>
      </p:pic>
      <p:cxnSp>
        <p:nvCxnSpPr>
          <p:cNvPr id="32" name="直線單箭頭接點 31"/>
          <p:cNvCxnSpPr>
            <a:stCxn id="33" idx="2"/>
          </p:cNvCxnSpPr>
          <p:nvPr/>
        </p:nvCxnSpPr>
        <p:spPr>
          <a:xfrm>
            <a:off x="2344838" y="2998450"/>
            <a:ext cx="505924" cy="441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1489744" y="2475230"/>
            <a:ext cx="171018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800" dirty="0" smtClean="0"/>
              <a:t>P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e a s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533688" y="1987092"/>
            <a:ext cx="118110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C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o r n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43" name="直線單箭頭接點 42"/>
          <p:cNvCxnSpPr>
            <a:stCxn id="44" idx="0"/>
          </p:cNvCxnSpPr>
          <p:nvPr/>
        </p:nvCxnSpPr>
        <p:spPr>
          <a:xfrm flipV="1">
            <a:off x="1334068" y="4747437"/>
            <a:ext cx="913086" cy="422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96351" y="5169494"/>
            <a:ext cx="227543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B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r o c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c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o l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i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45" name="直線單箭頭接點 44"/>
          <p:cNvCxnSpPr>
            <a:stCxn id="46" idx="0"/>
          </p:cNvCxnSpPr>
          <p:nvPr/>
        </p:nvCxnSpPr>
        <p:spPr>
          <a:xfrm flipV="1">
            <a:off x="3420441" y="4769144"/>
            <a:ext cx="525449" cy="1008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2286976" y="5777238"/>
            <a:ext cx="22669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E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g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g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p l a n t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47" name="直線單箭頭接點 46"/>
          <p:cNvCxnSpPr>
            <a:stCxn id="48" idx="1"/>
          </p:cNvCxnSpPr>
          <p:nvPr/>
        </p:nvCxnSpPr>
        <p:spPr>
          <a:xfrm flipH="1" flipV="1">
            <a:off x="5151475" y="5400654"/>
            <a:ext cx="641774" cy="2616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5793249" y="5400654"/>
            <a:ext cx="230486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C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u c u m b e r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39" name="直線單箭頭接點 38"/>
          <p:cNvCxnSpPr>
            <a:stCxn id="40" idx="2"/>
          </p:cNvCxnSpPr>
          <p:nvPr/>
        </p:nvCxnSpPr>
        <p:spPr>
          <a:xfrm>
            <a:off x="4124239" y="2510312"/>
            <a:ext cx="330576" cy="702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955752" y="4688481"/>
            <a:ext cx="178413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T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o m a t o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12" name="直線單箭頭接點 11"/>
          <p:cNvCxnSpPr>
            <a:stCxn id="13" idx="1"/>
          </p:cNvCxnSpPr>
          <p:nvPr/>
        </p:nvCxnSpPr>
        <p:spPr>
          <a:xfrm flipH="1" flipV="1">
            <a:off x="5958746" y="4265405"/>
            <a:ext cx="997006" cy="684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253918" y="452703"/>
            <a:ext cx="7543800" cy="572988"/>
          </a:xfrm>
        </p:spPr>
        <p:txBody>
          <a:bodyPr>
            <a:noAutofit/>
          </a:bodyPr>
          <a:lstStyle/>
          <a:p>
            <a:r>
              <a:rPr lang="en-US" altLang="zh-TW" sz="2400" b="1" u="sng" dirty="0">
                <a:solidFill>
                  <a:schemeClr val="tx1"/>
                </a:solidFill>
                <a:latin typeface="+mn-lt"/>
              </a:rPr>
              <a:t>Part 1: Getting</a:t>
            </a:r>
            <a:r>
              <a:rPr lang="en-US" altLang="zh-TW" sz="2400" b="1" u="sng" dirty="0">
                <a:latin typeface="+mn-lt"/>
              </a:rPr>
              <a:t> 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+mn-lt"/>
              </a:rPr>
              <a:t>started (Slides 3 – 5)</a:t>
            </a:r>
            <a:endParaRPr lang="zh-TW" altLang="en-US" sz="2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53918" y="1031509"/>
            <a:ext cx="8468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 you know the </a:t>
            </a:r>
            <a:r>
              <a:rPr lang="en-US" altLang="zh-TW" sz="2000" dirty="0" smtClean="0"/>
              <a:t>English</a:t>
            </a:r>
            <a:r>
              <a:rPr lang="en-US" altLang="zh-TW" sz="2400" dirty="0" smtClean="0"/>
              <a:t> names of the fruit and vegetables in the photos? Let’s label them! 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19653" y="122563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38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18" y="2120632"/>
            <a:ext cx="7456054" cy="296291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9953" y="1356659"/>
            <a:ext cx="7566212" cy="699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763453" y="6424951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28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3" name="直線單箭頭接點 12"/>
          <p:cNvCxnSpPr>
            <a:stCxn id="16" idx="2"/>
          </p:cNvCxnSpPr>
          <p:nvPr/>
        </p:nvCxnSpPr>
        <p:spPr>
          <a:xfrm flipH="1">
            <a:off x="7096582" y="1744643"/>
            <a:ext cx="148856" cy="7640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820675" y="1221423"/>
            <a:ext cx="2849525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W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a t e r m e l o n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17" name="直線單箭頭接點 16"/>
          <p:cNvCxnSpPr>
            <a:stCxn id="18" idx="2"/>
          </p:cNvCxnSpPr>
          <p:nvPr/>
        </p:nvCxnSpPr>
        <p:spPr>
          <a:xfrm>
            <a:off x="1031551" y="2770327"/>
            <a:ext cx="693113" cy="618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50901" y="2247107"/>
            <a:ext cx="15613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L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e m o n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20" name="直線單箭頭接點 19"/>
          <p:cNvCxnSpPr>
            <a:stCxn id="21" idx="2"/>
          </p:cNvCxnSpPr>
          <p:nvPr/>
        </p:nvCxnSpPr>
        <p:spPr>
          <a:xfrm>
            <a:off x="2427145" y="1944605"/>
            <a:ext cx="894879" cy="640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724664" y="1421385"/>
            <a:ext cx="1404961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A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p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p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l e</a:t>
            </a:r>
            <a:endParaRPr lang="zh-TW" altLang="en-US" sz="2800" b="1" dirty="0"/>
          </a:p>
        </p:txBody>
      </p:sp>
      <p:cxnSp>
        <p:nvCxnSpPr>
          <p:cNvPr id="27" name="直線單箭頭接點 26"/>
          <p:cNvCxnSpPr>
            <a:stCxn id="28" idx="2"/>
          </p:cNvCxnSpPr>
          <p:nvPr/>
        </p:nvCxnSpPr>
        <p:spPr>
          <a:xfrm>
            <a:off x="4488933" y="1718947"/>
            <a:ext cx="1331742" cy="789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645816" y="1195727"/>
            <a:ext cx="1686233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G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r a p e s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34" name="直線單箭頭接點 33"/>
          <p:cNvCxnSpPr>
            <a:stCxn id="35" idx="0"/>
          </p:cNvCxnSpPr>
          <p:nvPr/>
        </p:nvCxnSpPr>
        <p:spPr>
          <a:xfrm flipV="1">
            <a:off x="3018024" y="4516607"/>
            <a:ext cx="404408" cy="583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305643" y="5100227"/>
            <a:ext cx="142476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e a c h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39" name="直線單箭頭接點 38"/>
          <p:cNvCxnSpPr>
            <a:stCxn id="40" idx="0"/>
          </p:cNvCxnSpPr>
          <p:nvPr/>
        </p:nvCxnSpPr>
        <p:spPr>
          <a:xfrm flipH="1" flipV="1">
            <a:off x="4839564" y="4494085"/>
            <a:ext cx="376490" cy="606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4568903" y="5100227"/>
            <a:ext cx="129430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l u m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48572" y="5009931"/>
            <a:ext cx="1107258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K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i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w </a:t>
            </a:r>
            <a:r>
              <a:rPr lang="en-HK" altLang="zh-TW" sz="2800" b="1" dirty="0" err="1">
                <a:solidFill>
                  <a:srgbClr val="0066FF"/>
                </a:solidFill>
              </a:rPr>
              <a:t>i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1670" y="467873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4" y="3966917"/>
            <a:ext cx="1759733" cy="869433"/>
          </a:xfrm>
          <a:prstGeom prst="rect">
            <a:avLst/>
          </a:prstGeom>
        </p:spPr>
      </p:pic>
      <p:cxnSp>
        <p:nvCxnSpPr>
          <p:cNvPr id="46" name="直線單箭頭接點 45"/>
          <p:cNvCxnSpPr>
            <a:stCxn id="47" idx="0"/>
          </p:cNvCxnSpPr>
          <p:nvPr/>
        </p:nvCxnSpPr>
        <p:spPr>
          <a:xfrm flipH="1" flipV="1">
            <a:off x="871219" y="4662769"/>
            <a:ext cx="330982" cy="347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8" y="1391100"/>
            <a:ext cx="5519100" cy="40227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89151" y="645978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/>
              <a:t>29</a:t>
            </a:fld>
            <a:endParaRPr 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324774" y="1605141"/>
            <a:ext cx="3843670" cy="36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2" idx="2"/>
          </p:cNvCxnSpPr>
          <p:nvPr/>
        </p:nvCxnSpPr>
        <p:spPr>
          <a:xfrm>
            <a:off x="1577120" y="1386952"/>
            <a:ext cx="831154" cy="18437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32305" y="863732"/>
            <a:ext cx="228963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J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a c k f r u </a:t>
            </a:r>
            <a:r>
              <a:rPr lang="en-HK" altLang="zh-TW" sz="2800" b="1" dirty="0" err="1" smtClean="0">
                <a:solidFill>
                  <a:srgbClr val="0066FF"/>
                </a:solidFill>
              </a:rPr>
              <a:t>i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 t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28" name="直線單箭頭接點 27"/>
          <p:cNvCxnSpPr>
            <a:stCxn id="29" idx="2"/>
          </p:cNvCxnSpPr>
          <p:nvPr/>
        </p:nvCxnSpPr>
        <p:spPr>
          <a:xfrm flipH="1">
            <a:off x="4664936" y="1980318"/>
            <a:ext cx="383664" cy="12504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166724" y="1457098"/>
            <a:ext cx="176375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B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a n a n a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626243" y="5668533"/>
            <a:ext cx="1468666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G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u a v a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42" name="直線單箭頭接點 41"/>
          <p:cNvCxnSpPr>
            <a:stCxn id="41" idx="0"/>
          </p:cNvCxnSpPr>
          <p:nvPr/>
        </p:nvCxnSpPr>
        <p:spPr>
          <a:xfrm flipH="1" flipV="1">
            <a:off x="2626243" y="4731471"/>
            <a:ext cx="734333" cy="937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6622674" y="1280534"/>
            <a:ext cx="206412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A </a:t>
            </a:r>
            <a:r>
              <a:rPr lang="en-HK" altLang="zh-TW" sz="2800" b="1" dirty="0" smtClean="0">
                <a:solidFill>
                  <a:srgbClr val="0066FF"/>
                </a:solidFill>
              </a:rPr>
              <a:t>v o c a d o </a:t>
            </a:r>
            <a:endParaRPr lang="zh-TW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65" y="1931989"/>
            <a:ext cx="2223029" cy="1645539"/>
          </a:xfrm>
          <a:prstGeom prst="rect">
            <a:avLst/>
          </a:prstGeom>
        </p:spPr>
      </p:pic>
      <p:cxnSp>
        <p:nvCxnSpPr>
          <p:cNvPr id="16" name="直線單箭頭接點 15"/>
          <p:cNvCxnSpPr>
            <a:stCxn id="46" idx="2"/>
          </p:cNvCxnSpPr>
          <p:nvPr/>
        </p:nvCxnSpPr>
        <p:spPr>
          <a:xfrm flipH="1">
            <a:off x="7277987" y="1803754"/>
            <a:ext cx="376750" cy="1136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32305" y="158221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0" y="6340118"/>
            <a:ext cx="883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1600" dirty="0" smtClean="0">
                <a:solidFill>
                  <a:srgbClr val="33CC33"/>
                </a:solidFill>
              </a:rPr>
              <a:t>Reference: all photos are extracted from the website of Centre for Health Protection, Department of Health </a:t>
            </a:r>
            <a:endParaRPr lang="zh-TW" altLang="en-US" sz="1600" dirty="0">
              <a:solidFill>
                <a:srgbClr val="33CC33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7456515" y="5320106"/>
            <a:ext cx="1309062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7390634" y="5548602"/>
            <a:ext cx="119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hlinkClick r:id="rId4" action="ppaction://hlinksldjump"/>
              </a:rPr>
              <a:t>Go to Part 2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10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93" y="2622822"/>
            <a:ext cx="2859272" cy="2024047"/>
          </a:xfrm>
          <a:prstGeom prst="rect">
            <a:avLst/>
          </a:prstGeom>
        </p:spPr>
      </p:pic>
      <p:sp>
        <p:nvSpPr>
          <p:cNvPr id="74" name="文字方塊 73"/>
          <p:cNvSpPr txBox="1"/>
          <p:nvPr/>
        </p:nvSpPr>
        <p:spPr>
          <a:xfrm>
            <a:off x="2253137" y="1451344"/>
            <a:ext cx="969682" cy="48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89048" y="6439365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直線單箭頭接點 8"/>
          <p:cNvCxnSpPr>
            <a:stCxn id="11" idx="2"/>
          </p:cNvCxnSpPr>
          <p:nvPr/>
        </p:nvCxnSpPr>
        <p:spPr>
          <a:xfrm flipH="1">
            <a:off x="6899408" y="2708575"/>
            <a:ext cx="738236" cy="745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687404" y="2185355"/>
            <a:ext cx="1900479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P_ _ _ _ _ _</a:t>
            </a:r>
            <a:endParaRPr lang="zh-TW" altLang="en-US" sz="28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5" y="3541530"/>
            <a:ext cx="1809352" cy="167017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772">
            <a:off x="1880287" y="3203292"/>
            <a:ext cx="1980447" cy="5752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59" y="2691892"/>
            <a:ext cx="1486092" cy="103860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5" y="4608047"/>
            <a:ext cx="1927326" cy="130621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67" y="3742692"/>
            <a:ext cx="1398015" cy="1124253"/>
          </a:xfrm>
          <a:prstGeom prst="rect">
            <a:avLst/>
          </a:prstGeom>
        </p:spPr>
      </p:pic>
      <p:cxnSp>
        <p:nvCxnSpPr>
          <p:cNvPr id="32" name="直線單箭頭接點 31"/>
          <p:cNvCxnSpPr>
            <a:stCxn id="33" idx="2"/>
          </p:cNvCxnSpPr>
          <p:nvPr/>
        </p:nvCxnSpPr>
        <p:spPr>
          <a:xfrm>
            <a:off x="2344838" y="2998450"/>
            <a:ext cx="505924" cy="441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1489744" y="2475230"/>
            <a:ext cx="171018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800" dirty="0" smtClean="0"/>
              <a:t>P _ _ _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532971" y="1852823"/>
            <a:ext cx="118110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C _ _ _ </a:t>
            </a:r>
            <a:endParaRPr lang="zh-TW" altLang="en-US" sz="2800" dirty="0"/>
          </a:p>
        </p:txBody>
      </p:sp>
      <p:cxnSp>
        <p:nvCxnSpPr>
          <p:cNvPr id="43" name="直線單箭頭接點 42"/>
          <p:cNvCxnSpPr>
            <a:stCxn id="44" idx="0"/>
          </p:cNvCxnSpPr>
          <p:nvPr/>
        </p:nvCxnSpPr>
        <p:spPr>
          <a:xfrm flipV="1">
            <a:off x="1334068" y="4747437"/>
            <a:ext cx="913086" cy="422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96351" y="5169494"/>
            <a:ext cx="227543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B _ _ _ _ _ _ _</a:t>
            </a:r>
            <a:endParaRPr lang="zh-TW" altLang="en-US" sz="2800" dirty="0"/>
          </a:p>
        </p:txBody>
      </p:sp>
      <p:cxnSp>
        <p:nvCxnSpPr>
          <p:cNvPr id="45" name="直線單箭頭接點 44"/>
          <p:cNvCxnSpPr>
            <a:stCxn id="46" idx="0"/>
          </p:cNvCxnSpPr>
          <p:nvPr/>
        </p:nvCxnSpPr>
        <p:spPr>
          <a:xfrm flipV="1">
            <a:off x="3420441" y="4769144"/>
            <a:ext cx="525449" cy="1008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2286976" y="5777238"/>
            <a:ext cx="22669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E_ _ _ _ _ _ _</a:t>
            </a:r>
            <a:endParaRPr lang="zh-TW" altLang="en-US" sz="2800" dirty="0"/>
          </a:p>
        </p:txBody>
      </p:sp>
      <p:cxnSp>
        <p:nvCxnSpPr>
          <p:cNvPr id="47" name="直線單箭頭接點 46"/>
          <p:cNvCxnSpPr>
            <a:stCxn id="48" idx="1"/>
          </p:cNvCxnSpPr>
          <p:nvPr/>
        </p:nvCxnSpPr>
        <p:spPr>
          <a:xfrm flipH="1" flipV="1">
            <a:off x="5151474" y="5400654"/>
            <a:ext cx="641775" cy="2616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5793249" y="5400654"/>
            <a:ext cx="220703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C_ _ _ _ _ _ _</a:t>
            </a:r>
            <a:endParaRPr lang="zh-TW" altLang="en-US" sz="2800" dirty="0"/>
          </a:p>
        </p:txBody>
      </p:sp>
      <p:cxnSp>
        <p:nvCxnSpPr>
          <p:cNvPr id="39" name="直線單箭頭接點 38"/>
          <p:cNvCxnSpPr>
            <a:stCxn id="40" idx="2"/>
          </p:cNvCxnSpPr>
          <p:nvPr/>
        </p:nvCxnSpPr>
        <p:spPr>
          <a:xfrm>
            <a:off x="4123522" y="2376043"/>
            <a:ext cx="330576" cy="702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955753" y="4688481"/>
            <a:ext cx="161539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/>
              <a:t>T</a:t>
            </a:r>
            <a:r>
              <a:rPr lang="en-HK" altLang="zh-TW" sz="2800" dirty="0" smtClean="0"/>
              <a:t>_ _ _ _ _</a:t>
            </a:r>
            <a:endParaRPr lang="zh-TW" altLang="en-US" sz="2800" dirty="0"/>
          </a:p>
        </p:txBody>
      </p:sp>
      <p:cxnSp>
        <p:nvCxnSpPr>
          <p:cNvPr id="12" name="直線單箭頭接點 11"/>
          <p:cNvCxnSpPr>
            <a:stCxn id="13" idx="1"/>
          </p:cNvCxnSpPr>
          <p:nvPr/>
        </p:nvCxnSpPr>
        <p:spPr>
          <a:xfrm flipH="1" flipV="1">
            <a:off x="5958745" y="4265405"/>
            <a:ext cx="997008" cy="684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219653" y="254419"/>
            <a:ext cx="7543800" cy="572988"/>
          </a:xfrm>
        </p:spPr>
        <p:txBody>
          <a:bodyPr>
            <a:noAutofit/>
          </a:bodyPr>
          <a:lstStyle/>
          <a:p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Part 1: </a:t>
            </a:r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Getting</a:t>
            </a:r>
            <a:r>
              <a:rPr lang="en-US" altLang="zh-TW" sz="3600" b="1" u="sng" dirty="0">
                <a:latin typeface="+mn-lt"/>
              </a:rPr>
              <a:t> </a:t>
            </a:r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started</a:t>
            </a:r>
            <a:endParaRPr lang="zh-TW" altLang="en-US" sz="36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9774" y="993638"/>
            <a:ext cx="8468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 you know the English names of the fruit and vegetables in the photos? Let’s label them!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4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495" y="1686762"/>
            <a:ext cx="8172184" cy="24033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HK" altLang="zh-TW" sz="2400" dirty="0" smtClean="0">
                <a:latin typeface="+mn-lt"/>
              </a:rPr>
              <a:t/>
            </a:r>
            <a:br>
              <a:rPr lang="en-HK" altLang="zh-TW" sz="2400" dirty="0" smtClean="0">
                <a:latin typeface="+mn-lt"/>
              </a:rPr>
            </a:br>
            <a:r>
              <a:rPr lang="en-HK" altLang="zh-TW" sz="2700" dirty="0" smtClean="0">
                <a:latin typeface="+mn-lt"/>
              </a:rPr>
              <a:t/>
            </a:r>
            <a:br>
              <a:rPr lang="en-HK" altLang="zh-TW" sz="2700" dirty="0" smtClean="0">
                <a:latin typeface="+mn-lt"/>
              </a:rPr>
            </a:br>
            <a:r>
              <a:rPr lang="en-GB" altLang="zh-TW" sz="2700" dirty="0" smtClean="0">
                <a:latin typeface="+mn-lt"/>
              </a:rPr>
              <a:t/>
            </a:r>
            <a:br>
              <a:rPr lang="en-GB" altLang="zh-TW" sz="2700" dirty="0" smtClean="0">
                <a:latin typeface="+mn-lt"/>
              </a:rPr>
            </a:br>
            <a:endParaRPr lang="zh-TW" altLang="en-US" sz="27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/>
              <a:t>30</a:t>
            </a:fld>
            <a:endParaRPr lang="en-US" sz="1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3504" y="313773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263504" y="793862"/>
            <a:ext cx="8631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u="sng" dirty="0"/>
              <a:t>Part 2: Reading &amp; Listening – Knowing the Importance of </a:t>
            </a:r>
            <a:r>
              <a:rPr lang="en-US" altLang="zh-TW" sz="2400" b="1" u="sng" dirty="0" smtClean="0"/>
              <a:t>Fruit </a:t>
            </a:r>
            <a:r>
              <a:rPr lang="en-US" altLang="zh-TW" sz="2400" b="1" u="sng" dirty="0"/>
              <a:t>and </a:t>
            </a:r>
            <a:r>
              <a:rPr lang="en-US" altLang="zh-TW" sz="2400" b="1" u="sng" dirty="0" smtClean="0"/>
              <a:t>Vegetables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63504" y="2012615"/>
            <a:ext cx="8379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HK" altLang="zh-TW" sz="2200" dirty="0" smtClean="0"/>
              <a:t>How </a:t>
            </a:r>
            <a:r>
              <a:rPr lang="en-HK" altLang="zh-TW" sz="2200" dirty="0"/>
              <a:t>many servings of fruit should we have every </a:t>
            </a:r>
            <a:r>
              <a:rPr lang="en-HK" altLang="zh-TW" sz="2200" dirty="0" smtClean="0"/>
              <a:t>day?</a:t>
            </a:r>
          </a:p>
          <a:p>
            <a:r>
              <a:rPr lang="en-HK" altLang="zh-TW" sz="2200" dirty="0"/>
              <a:t> </a:t>
            </a:r>
            <a:r>
              <a:rPr lang="en-HK" altLang="zh-TW" sz="2200" dirty="0" smtClean="0"/>
              <a:t>      </a:t>
            </a:r>
            <a:r>
              <a:rPr lang="en-HK" altLang="zh-TW" sz="2000" u="sng" dirty="0" smtClean="0">
                <a:solidFill>
                  <a:srgbClr val="0066FF"/>
                </a:solidFill>
              </a:rPr>
              <a:t>Two</a:t>
            </a:r>
            <a:r>
              <a:rPr lang="en-HK" altLang="zh-TW" sz="2000" u="sng" dirty="0">
                <a:solidFill>
                  <a:srgbClr val="0066FF"/>
                </a:solidFill>
              </a:rPr>
              <a:t>/ 2 servings of fruit</a:t>
            </a:r>
            <a:endParaRPr lang="en-HK" altLang="zh-TW" sz="2000" u="sng" dirty="0"/>
          </a:p>
          <a:p>
            <a:endParaRPr lang="en-HK" altLang="zh-TW" sz="2200" dirty="0"/>
          </a:p>
          <a:p>
            <a:pPr marL="457200" indent="-457200">
              <a:buAutoNum type="arabicPeriod" startAt="2"/>
            </a:pPr>
            <a:r>
              <a:rPr lang="en-HK" altLang="zh-TW" sz="2200" dirty="0" smtClean="0"/>
              <a:t>People </a:t>
            </a:r>
            <a:r>
              <a:rPr lang="en-HK" altLang="zh-TW" sz="2200" dirty="0"/>
              <a:t>usually have fruit and </a:t>
            </a:r>
            <a:r>
              <a:rPr lang="en-HK" altLang="zh-TW" sz="2200" dirty="0" smtClean="0"/>
              <a:t>vegetables </a:t>
            </a:r>
            <a:r>
              <a:rPr lang="en-HK" altLang="zh-TW" sz="2200" dirty="0"/>
              <a:t>in every </a:t>
            </a:r>
            <a:r>
              <a:rPr lang="en-HK" altLang="zh-TW" sz="2200" dirty="0" smtClean="0"/>
              <a:t>meal.  </a:t>
            </a:r>
            <a:r>
              <a:rPr lang="en-HK" altLang="zh-TW" sz="2200" dirty="0"/>
              <a:t>What other time can we have fruit and </a:t>
            </a:r>
            <a:r>
              <a:rPr lang="en-HK" altLang="zh-TW" sz="2200" dirty="0" smtClean="0"/>
              <a:t>vegetables?</a:t>
            </a:r>
          </a:p>
          <a:p>
            <a:r>
              <a:rPr lang="en-HK" altLang="zh-TW" sz="2200" dirty="0">
                <a:solidFill>
                  <a:srgbClr val="0066FF"/>
                </a:solidFill>
              </a:rPr>
              <a:t> </a:t>
            </a:r>
            <a:r>
              <a:rPr lang="en-HK" altLang="zh-TW" sz="2200" dirty="0" smtClean="0">
                <a:solidFill>
                  <a:srgbClr val="0066FF"/>
                </a:solidFill>
              </a:rPr>
              <a:t>      </a:t>
            </a:r>
            <a:r>
              <a:rPr lang="en-US" altLang="zh-TW" sz="2200" u="sng" dirty="0" smtClean="0">
                <a:solidFill>
                  <a:srgbClr val="0066FF"/>
                </a:solidFill>
              </a:rPr>
              <a:t>We </a:t>
            </a:r>
            <a:r>
              <a:rPr lang="en-US" altLang="zh-TW" sz="2200" u="sng" dirty="0">
                <a:solidFill>
                  <a:srgbClr val="0066FF"/>
                </a:solidFill>
              </a:rPr>
              <a:t>can have fruit and vegetables </a:t>
            </a:r>
            <a:r>
              <a:rPr lang="en-US" altLang="zh-TW" sz="2200" u="sng" dirty="0" smtClean="0">
                <a:solidFill>
                  <a:srgbClr val="0066FF"/>
                </a:solidFill>
              </a:rPr>
              <a:t>as </a:t>
            </a:r>
            <a:r>
              <a:rPr lang="en-US" altLang="zh-TW" sz="2200" u="sng" dirty="0">
                <a:solidFill>
                  <a:srgbClr val="0066FF"/>
                </a:solidFill>
              </a:rPr>
              <a:t>snack</a:t>
            </a:r>
            <a:r>
              <a:rPr lang="en-US" altLang="zh-TW" sz="2200" u="sng" dirty="0" smtClean="0">
                <a:solidFill>
                  <a:srgbClr val="0066FF"/>
                </a:solidFill>
              </a:rPr>
              <a:t>.</a:t>
            </a:r>
          </a:p>
          <a:p>
            <a:endParaRPr lang="en-HK" altLang="zh-TW" sz="2200" dirty="0" smtClean="0"/>
          </a:p>
          <a:p>
            <a:r>
              <a:rPr lang="en-HK" altLang="zh-TW" sz="2200" dirty="0" smtClean="0"/>
              <a:t>3.    Fill </a:t>
            </a:r>
            <a:r>
              <a:rPr lang="en-HK" altLang="zh-TW" sz="2200" dirty="0"/>
              <a:t>in the </a:t>
            </a:r>
            <a:r>
              <a:rPr lang="en-HK" altLang="zh-TW" sz="2200" dirty="0" smtClean="0"/>
              <a:t>blanks </a:t>
            </a:r>
            <a:r>
              <a:rPr lang="en-HK" altLang="zh-TW" sz="2200" dirty="0"/>
              <a:t>with appropriate </a:t>
            </a:r>
            <a:r>
              <a:rPr lang="en-HK" altLang="zh-TW" sz="2200" dirty="0" smtClean="0"/>
              <a:t>words </a:t>
            </a:r>
            <a:r>
              <a:rPr lang="en-HK" altLang="zh-TW" sz="2200" dirty="0"/>
              <a:t>from the </a:t>
            </a:r>
            <a:r>
              <a:rPr lang="en-HK" altLang="zh-TW" sz="2200" dirty="0" smtClean="0"/>
              <a:t>video:</a:t>
            </a:r>
          </a:p>
          <a:p>
            <a:pPr marL="457200" indent="-457200">
              <a:buAutoNum type="arabicPeriod"/>
            </a:pPr>
            <a:endParaRPr lang="en-HK" altLang="zh-TW" sz="2200" dirty="0"/>
          </a:p>
          <a:p>
            <a:r>
              <a:rPr lang="en-HK" altLang="zh-TW" sz="2200" dirty="0" smtClean="0"/>
              <a:t>       It </a:t>
            </a:r>
            <a:r>
              <a:rPr lang="en-HK" altLang="zh-TW" sz="2200" dirty="0"/>
              <a:t>is important </a:t>
            </a:r>
            <a:r>
              <a:rPr lang="en-GB" altLang="zh-TW" sz="2200" dirty="0"/>
              <a:t>for us to </a:t>
            </a:r>
            <a:r>
              <a:rPr lang="en-GB" altLang="zh-TW" sz="2200" dirty="0" smtClean="0"/>
              <a:t>have enough </a:t>
            </a:r>
            <a:r>
              <a:rPr lang="en-GB" altLang="zh-TW" sz="2200" dirty="0"/>
              <a:t>fruit and vegetables </a:t>
            </a:r>
            <a:r>
              <a:rPr lang="en-GB" altLang="zh-TW" sz="2200" dirty="0" smtClean="0"/>
              <a:t>every day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because </a:t>
            </a:r>
            <a:r>
              <a:rPr lang="en-GB" altLang="zh-TW" sz="2200" dirty="0"/>
              <a:t>fruit and </a:t>
            </a:r>
            <a:r>
              <a:rPr lang="en-GB" altLang="zh-TW" sz="2200" dirty="0" smtClean="0"/>
              <a:t>vegetables </a:t>
            </a:r>
            <a:r>
              <a:rPr lang="en-GB" altLang="zh-TW" sz="2200" dirty="0"/>
              <a:t>can </a:t>
            </a:r>
            <a:r>
              <a:rPr lang="en-GB" altLang="zh-TW" sz="2200" u="sng" dirty="0" smtClean="0">
                <a:solidFill>
                  <a:srgbClr val="0066FF"/>
                </a:solidFill>
              </a:rPr>
              <a:t>reduce</a:t>
            </a:r>
            <a:r>
              <a:rPr lang="en-GB" altLang="zh-TW" sz="2200" dirty="0" smtClean="0"/>
              <a:t> </a:t>
            </a:r>
            <a:r>
              <a:rPr lang="en-GB" altLang="zh-TW" sz="2200" dirty="0"/>
              <a:t>the risk </a:t>
            </a:r>
            <a:r>
              <a:rPr lang="en-GB" altLang="zh-TW" sz="2200" dirty="0" smtClean="0"/>
              <a:t>of many </a:t>
            </a:r>
            <a:r>
              <a:rPr lang="en-GB" altLang="zh-TW" sz="2200" u="sng" dirty="0" smtClean="0">
                <a:solidFill>
                  <a:srgbClr val="0066FF"/>
                </a:solidFill>
              </a:rPr>
              <a:t>chronic</a:t>
            </a:r>
            <a:r>
              <a:rPr lang="en-GB" altLang="zh-TW" sz="2200" dirty="0" smtClean="0">
                <a:solidFill>
                  <a:srgbClr val="0066FF"/>
                </a:solidFill>
              </a:rPr>
              <a:t> </a:t>
            </a:r>
          </a:p>
          <a:p>
            <a:r>
              <a:rPr lang="en-GB" altLang="zh-TW" sz="2200" dirty="0">
                <a:solidFill>
                  <a:srgbClr val="0066FF"/>
                </a:solidFill>
              </a:rPr>
              <a:t> </a:t>
            </a:r>
            <a:r>
              <a:rPr lang="en-GB" altLang="zh-TW" sz="2200" dirty="0" smtClean="0">
                <a:solidFill>
                  <a:srgbClr val="0066FF"/>
                </a:solidFill>
              </a:rPr>
              <a:t>      </a:t>
            </a:r>
            <a:r>
              <a:rPr lang="en-GB" altLang="zh-TW" sz="2200" dirty="0" smtClean="0"/>
              <a:t>diseases</a:t>
            </a:r>
            <a:r>
              <a:rPr lang="en-GB" altLang="zh-TW" sz="2200" dirty="0"/>
              <a:t>. </a:t>
            </a:r>
            <a:endParaRPr lang="en-GB" altLang="zh-TW" sz="2200" dirty="0" smtClean="0"/>
          </a:p>
        </p:txBody>
      </p:sp>
      <p:sp>
        <p:nvSpPr>
          <p:cNvPr id="3" name="向右箭號 2"/>
          <p:cNvSpPr/>
          <p:nvPr/>
        </p:nvSpPr>
        <p:spPr>
          <a:xfrm>
            <a:off x="7219121" y="5642123"/>
            <a:ext cx="1766260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219121" y="5870619"/>
            <a:ext cx="165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hlinkClick r:id="rId2" action="ppaction://hlinksldjump"/>
              </a:rPr>
              <a:t>Go back to Reading</a:t>
            </a:r>
            <a:endParaRPr lang="zh-TW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3015004" y="31377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(Slide 7)</a:t>
            </a:r>
          </a:p>
        </p:txBody>
      </p:sp>
    </p:spTree>
    <p:extLst>
      <p:ext uri="{BB962C8B-B14F-4D97-AF65-F5344CB8AC3E}">
        <p14:creationId xmlns:p14="http://schemas.microsoft.com/office/powerpoint/2010/main" val="589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05700" y="6453112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31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5740" y="1348900"/>
            <a:ext cx="8070851" cy="3339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HK" altLang="zh-TW" sz="2000" dirty="0" smtClean="0"/>
              <a:t>What makes fruit and vegetables good for our health? </a:t>
            </a:r>
          </a:p>
          <a:p>
            <a:r>
              <a:rPr lang="en-HK" altLang="zh-TW" sz="2000" dirty="0"/>
              <a:t> </a:t>
            </a:r>
            <a:r>
              <a:rPr lang="en-HK" altLang="zh-TW" sz="2000" dirty="0" smtClean="0"/>
              <a:t>       </a:t>
            </a:r>
            <a:r>
              <a:rPr lang="en-GB" altLang="zh-TW" sz="2000" u="sng" dirty="0">
                <a:solidFill>
                  <a:srgbClr val="0066FF"/>
                </a:solidFill>
              </a:rPr>
              <a:t>It is a rich source of water, dietary fibre, minerals, vitamins, etc.</a:t>
            </a:r>
          </a:p>
          <a:p>
            <a:endParaRPr lang="en-HK" altLang="zh-TW" sz="2000" dirty="0"/>
          </a:p>
          <a:p>
            <a:pPr marL="457200" indent="-457200">
              <a:buAutoNum type="arabicPeriod" startAt="5"/>
            </a:pPr>
            <a:r>
              <a:rPr lang="en-HK" altLang="zh-TW" sz="2000" dirty="0" smtClean="0"/>
              <a:t>Your friend John spends a lot of time on his smartphone that he starts to have </a:t>
            </a:r>
            <a:r>
              <a:rPr lang="en-HK" altLang="zh-TW" sz="2000" dirty="0"/>
              <a:t>blurred vision, </a:t>
            </a:r>
            <a:r>
              <a:rPr lang="en-HK" altLang="zh-TW" sz="2000" dirty="0" smtClean="0"/>
              <a:t>he should eat more fruit and vegetables because they contain: </a:t>
            </a:r>
          </a:p>
          <a:p>
            <a:pPr marL="457200" indent="-457200">
              <a:buAutoNum type="arabicPeriod" startAt="4"/>
            </a:pPr>
            <a:endParaRPr lang="en-HK" altLang="zh-TW" sz="1100" dirty="0" smtClean="0"/>
          </a:p>
          <a:p>
            <a:r>
              <a:rPr lang="en-HK" altLang="zh-TW" sz="2000" dirty="0"/>
              <a:t> </a:t>
            </a:r>
            <a:r>
              <a:rPr lang="en-HK" altLang="zh-TW" sz="2000" dirty="0" smtClean="0"/>
              <a:t>       A</a:t>
            </a:r>
            <a:r>
              <a:rPr lang="en-HK" altLang="zh-TW" sz="2000" dirty="0"/>
              <a:t>. </a:t>
            </a:r>
            <a:r>
              <a:rPr lang="en-HK" altLang="zh-TW" sz="2000" dirty="0" smtClean="0"/>
              <a:t>dietary fibre</a:t>
            </a:r>
            <a:endParaRPr lang="en-HK" altLang="zh-TW" sz="2000" dirty="0"/>
          </a:p>
          <a:p>
            <a:r>
              <a:rPr lang="en-HK" altLang="zh-TW" sz="2000" dirty="0"/>
              <a:t>      </a:t>
            </a:r>
            <a:r>
              <a:rPr lang="en-HK" altLang="zh-TW" sz="2000" dirty="0" smtClean="0"/>
              <a:t>  </a:t>
            </a:r>
            <a:r>
              <a:rPr lang="en-HK" altLang="zh-TW" sz="2000" dirty="0"/>
              <a:t>B. </a:t>
            </a:r>
            <a:r>
              <a:rPr lang="en-HK" altLang="zh-TW" sz="2000" dirty="0" smtClean="0"/>
              <a:t>potassium</a:t>
            </a:r>
            <a:endParaRPr lang="en-HK" altLang="zh-TW" sz="2000" dirty="0"/>
          </a:p>
          <a:p>
            <a:r>
              <a:rPr lang="en-HK" altLang="zh-TW" sz="2000" dirty="0"/>
              <a:t>       </a:t>
            </a:r>
            <a:r>
              <a:rPr lang="en-HK" altLang="zh-TW" sz="2000" dirty="0" smtClean="0"/>
              <a:t> C</a:t>
            </a:r>
            <a:r>
              <a:rPr lang="en-HK" altLang="zh-TW" sz="2000" dirty="0"/>
              <a:t>. </a:t>
            </a:r>
            <a:r>
              <a:rPr lang="en-HK" altLang="zh-TW" sz="2000" dirty="0" smtClean="0"/>
              <a:t>vitamin C</a:t>
            </a:r>
            <a:endParaRPr lang="en-HK" altLang="zh-TW" sz="2000" dirty="0"/>
          </a:p>
          <a:p>
            <a:r>
              <a:rPr lang="en-HK" altLang="zh-TW" sz="2000" dirty="0"/>
              <a:t>       </a:t>
            </a:r>
            <a:r>
              <a:rPr lang="en-HK" altLang="zh-TW" sz="2000" dirty="0" smtClean="0"/>
              <a:t> D</a:t>
            </a:r>
            <a:r>
              <a:rPr lang="en-HK" altLang="zh-TW" sz="2000" dirty="0"/>
              <a:t>. </a:t>
            </a:r>
            <a:r>
              <a:rPr lang="el-GR" altLang="zh-TW" sz="2000" dirty="0" smtClean="0">
                <a:latin typeface="Bahnschrift SemiBold" panose="020B0502040204020203" pitchFamily="34" charset="0"/>
              </a:rPr>
              <a:t>β</a:t>
            </a:r>
            <a:r>
              <a:rPr lang="en-HK" altLang="zh-TW" sz="2000" dirty="0" smtClean="0">
                <a:latin typeface="Bahnschrift SemiBold" panose="020B0502040204020203" pitchFamily="34" charset="0"/>
              </a:rPr>
              <a:t> </a:t>
            </a:r>
            <a:r>
              <a:rPr lang="en-HK" altLang="zh-TW" sz="2000" dirty="0" smtClean="0"/>
              <a:t>- carotene</a:t>
            </a:r>
            <a:endParaRPr lang="en-HK" altLang="zh-TW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4822" y="68872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5" name="橢圓 4"/>
          <p:cNvSpPr/>
          <p:nvPr/>
        </p:nvSpPr>
        <p:spPr>
          <a:xfrm>
            <a:off x="756458" y="4272742"/>
            <a:ext cx="399011" cy="41553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7240386" y="5535799"/>
            <a:ext cx="1766260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240386" y="5764295"/>
            <a:ext cx="165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hlinkClick r:id="rId2" action="ppaction://hlinksldjump"/>
              </a:rPr>
              <a:t>Go back to Reading</a:t>
            </a:r>
            <a:endParaRPr lang="zh-TW" altLang="en-US" sz="1400" b="1" dirty="0"/>
          </a:p>
        </p:txBody>
      </p:sp>
      <p:sp>
        <p:nvSpPr>
          <p:cNvPr id="15" name="矩形 14"/>
          <p:cNvSpPr/>
          <p:nvPr/>
        </p:nvSpPr>
        <p:spPr>
          <a:xfrm>
            <a:off x="3156322" y="68872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(Slide </a:t>
            </a:r>
            <a:r>
              <a:rPr lang="en-US" altLang="zh-TW" sz="2400" b="1" dirty="0" smtClean="0"/>
              <a:t>8)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975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58741" y="1136356"/>
            <a:ext cx="1048636" cy="1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32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1074" y="1355346"/>
            <a:ext cx="8288853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GB" altLang="zh-TW" sz="2200" dirty="0" smtClean="0"/>
              <a:t>Which photo below shows a fist?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 A.                          B.                                </a:t>
            </a:r>
            <a:r>
              <a:rPr lang="en-GB" altLang="zh-TW" sz="2200" dirty="0"/>
              <a:t>C.  </a:t>
            </a:r>
          </a:p>
          <a:p>
            <a:endParaRPr lang="en-GB" altLang="zh-TW" sz="2200" dirty="0" smtClean="0"/>
          </a:p>
          <a:p>
            <a:endParaRPr lang="en-GB" altLang="zh-TW" sz="2200" dirty="0"/>
          </a:p>
          <a:p>
            <a:endParaRPr lang="en-HK" altLang="zh-TW" sz="2200" dirty="0" smtClean="0"/>
          </a:p>
          <a:p>
            <a:pPr marL="457200" indent="-457200">
              <a:buAutoNum type="arabicPeriod" startAt="7"/>
            </a:pPr>
            <a:r>
              <a:rPr lang="en-GB" altLang="zh-TW" sz="2200" dirty="0" smtClean="0"/>
              <a:t>Jack has two glasses of fresh tomato juice and a medium-sized banana today.  Does he have enough fruit and vegetables intake for a day?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</a:t>
            </a:r>
            <a:r>
              <a:rPr lang="en-GB" altLang="zh-TW" sz="2400" u="sng" dirty="0">
                <a:solidFill>
                  <a:srgbClr val="0066FF"/>
                </a:solidFill>
              </a:rPr>
              <a:t>No, he needs 2 servings of fruit and 3 servings of vegetables </a:t>
            </a:r>
            <a:endParaRPr lang="en-GB" altLang="zh-TW" sz="2400" u="sng" dirty="0" smtClean="0">
              <a:solidFill>
                <a:srgbClr val="0066FF"/>
              </a:solidFill>
            </a:endParaRPr>
          </a:p>
          <a:p>
            <a:r>
              <a:rPr lang="en-GB" altLang="zh-TW" sz="2400" dirty="0">
                <a:solidFill>
                  <a:srgbClr val="0066FF"/>
                </a:solidFill>
              </a:rPr>
              <a:t> </a:t>
            </a:r>
            <a:r>
              <a:rPr lang="en-GB" altLang="zh-TW" sz="2400" dirty="0" smtClean="0">
                <a:solidFill>
                  <a:srgbClr val="0066FF"/>
                </a:solidFill>
              </a:rPr>
              <a:t>     </a:t>
            </a:r>
            <a:r>
              <a:rPr lang="en-GB" altLang="zh-TW" sz="2400" u="sng" dirty="0" smtClean="0">
                <a:solidFill>
                  <a:srgbClr val="0066FF"/>
                </a:solidFill>
              </a:rPr>
              <a:t>every </a:t>
            </a:r>
            <a:r>
              <a:rPr lang="en-GB" altLang="zh-TW" sz="2400" u="sng" dirty="0">
                <a:solidFill>
                  <a:srgbClr val="0066FF"/>
                </a:solidFill>
              </a:rPr>
              <a:t>day.  But he only has 2 servings of fruit (a banana) and a </a:t>
            </a:r>
            <a:endParaRPr lang="en-GB" altLang="zh-TW" sz="2400" u="sng" dirty="0" smtClean="0">
              <a:solidFill>
                <a:srgbClr val="0066FF"/>
              </a:solidFill>
            </a:endParaRPr>
          </a:p>
          <a:p>
            <a:r>
              <a:rPr lang="en-GB" altLang="zh-TW" sz="2400" dirty="0">
                <a:solidFill>
                  <a:srgbClr val="0066FF"/>
                </a:solidFill>
              </a:rPr>
              <a:t> </a:t>
            </a:r>
            <a:r>
              <a:rPr lang="en-GB" altLang="zh-TW" sz="2400" dirty="0" smtClean="0">
                <a:solidFill>
                  <a:srgbClr val="0066FF"/>
                </a:solidFill>
              </a:rPr>
              <a:t>     </a:t>
            </a:r>
            <a:r>
              <a:rPr lang="en-GB" altLang="zh-TW" sz="2400" u="sng" dirty="0" smtClean="0">
                <a:solidFill>
                  <a:srgbClr val="0066FF"/>
                </a:solidFill>
              </a:rPr>
              <a:t>little </a:t>
            </a:r>
            <a:r>
              <a:rPr lang="en-GB" altLang="zh-TW" sz="2400" u="sng" dirty="0">
                <a:solidFill>
                  <a:srgbClr val="0066FF"/>
                </a:solidFill>
              </a:rPr>
              <a:t>more than 2 servings of vegetables (2 glasses of tomato </a:t>
            </a:r>
            <a:endParaRPr lang="en-GB" altLang="zh-TW" sz="2400" u="sng" dirty="0" smtClean="0">
              <a:solidFill>
                <a:srgbClr val="0066FF"/>
              </a:solidFill>
            </a:endParaRPr>
          </a:p>
          <a:p>
            <a:r>
              <a:rPr lang="en-GB" altLang="zh-TW" sz="2400" dirty="0">
                <a:solidFill>
                  <a:srgbClr val="0066FF"/>
                </a:solidFill>
              </a:rPr>
              <a:t> </a:t>
            </a:r>
            <a:r>
              <a:rPr lang="en-GB" altLang="zh-TW" sz="2400" dirty="0" smtClean="0">
                <a:solidFill>
                  <a:srgbClr val="0066FF"/>
                </a:solidFill>
              </a:rPr>
              <a:t>     </a:t>
            </a:r>
            <a:r>
              <a:rPr lang="en-GB" altLang="zh-TW" sz="2400" u="sng" dirty="0" smtClean="0">
                <a:solidFill>
                  <a:srgbClr val="0066FF"/>
                </a:solidFill>
              </a:rPr>
              <a:t>juice</a:t>
            </a:r>
            <a:r>
              <a:rPr lang="en-GB" altLang="zh-TW" sz="2400" u="sng" dirty="0">
                <a:solidFill>
                  <a:srgbClr val="0066FF"/>
                </a:solidFill>
              </a:rPr>
              <a:t>).   </a:t>
            </a:r>
          </a:p>
          <a:p>
            <a:endParaRPr lang="en-GB" altLang="zh-TW" sz="22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16983" y="1858256"/>
            <a:ext cx="852031" cy="9965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03" y="1910225"/>
            <a:ext cx="881459" cy="106820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b="30540"/>
          <a:stretch/>
        </p:blipFill>
        <p:spPr>
          <a:xfrm>
            <a:off x="5703140" y="1921014"/>
            <a:ext cx="1175738" cy="1046623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04822" y="68872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18" name="橢圓 17"/>
          <p:cNvSpPr/>
          <p:nvPr/>
        </p:nvSpPr>
        <p:spPr>
          <a:xfrm>
            <a:off x="5174840" y="2028791"/>
            <a:ext cx="399011" cy="41553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647708" y="5535799"/>
            <a:ext cx="1358937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656023" y="5764295"/>
            <a:ext cx="111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hlinkClick r:id="rId5" action="ppaction://hlinksldjump"/>
              </a:rPr>
              <a:t>Go to Part 3</a:t>
            </a:r>
            <a:endParaRPr lang="zh-TW" altLang="en-US" sz="1400" b="1" dirty="0"/>
          </a:p>
        </p:txBody>
      </p:sp>
      <p:sp>
        <p:nvSpPr>
          <p:cNvPr id="21" name="矩形 20"/>
          <p:cNvSpPr/>
          <p:nvPr/>
        </p:nvSpPr>
        <p:spPr>
          <a:xfrm>
            <a:off x="3156322" y="688721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(Slide </a:t>
            </a:r>
            <a:r>
              <a:rPr lang="en-US" altLang="zh-TW" sz="2400" b="1" dirty="0" smtClean="0"/>
              <a:t>9)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0188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781493" y="1488558"/>
            <a:ext cx="7745819" cy="499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19406" y="642665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33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02818"/>
              </p:ext>
            </p:extLst>
          </p:nvPr>
        </p:nvGraphicFramePr>
        <p:xfrm>
          <a:off x="650064" y="1591209"/>
          <a:ext cx="7328976" cy="40269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8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000" dirty="0" smtClean="0"/>
                        <a:t>Areas</a:t>
                      </a:r>
                      <a:r>
                        <a:rPr lang="en-HK" altLang="zh-TW" sz="2000" baseline="0" dirty="0" smtClean="0"/>
                        <a:t> described</a:t>
                      </a:r>
                      <a:endParaRPr lang="zh-TW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000" dirty="0" smtClean="0"/>
                        <a:t>Adjectives</a:t>
                      </a:r>
                      <a:r>
                        <a:rPr lang="en-HK" altLang="zh-TW" sz="2000" baseline="0" dirty="0" smtClean="0"/>
                        <a:t> in the poem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6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Taste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b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HK" altLang="zh-TW" sz="2400" b="0" u="sng" baseline="0" dirty="0" smtClean="0">
                          <a:solidFill>
                            <a:srgbClr val="0066FF"/>
                          </a:solidFill>
                        </a:rPr>
                        <a:t>sweet</a:t>
                      </a:r>
                      <a:r>
                        <a:rPr lang="en-HK" altLang="zh-TW" sz="2400" b="0" u="sng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13">
                <a:tc>
                  <a:txBody>
                    <a:bodyPr/>
                    <a:lstStyle/>
                    <a:p>
                      <a:pPr algn="ctr"/>
                      <a:endParaRPr lang="en-HK" altLang="zh-TW" sz="2400" baseline="0" dirty="0" smtClean="0"/>
                    </a:p>
                    <a:p>
                      <a:pPr algn="ctr"/>
                      <a:r>
                        <a:rPr lang="en-HK" altLang="zh-TW" sz="2400" u="sng" dirty="0" smtClean="0">
                          <a:solidFill>
                            <a:srgbClr val="0066FF"/>
                          </a:solidFill>
                        </a:rPr>
                        <a:t>Colour </a:t>
                      </a:r>
                      <a:endParaRPr lang="zh-TW" altLang="en-US" sz="2400" u="sng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orange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green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u="sng" dirty="0" smtClean="0">
                          <a:solidFill>
                            <a:srgbClr val="0066FF"/>
                          </a:solidFill>
                        </a:rPr>
                        <a:t>bright</a:t>
                      </a:r>
                      <a:endParaRPr lang="zh-TW" altLang="en-US" sz="2400" u="sng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6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Parts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green tops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6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u="sng" dirty="0" smtClean="0">
                          <a:solidFill>
                            <a:srgbClr val="0066FF"/>
                          </a:solidFill>
                        </a:rPr>
                        <a:t>Shape</a:t>
                      </a:r>
                      <a:endParaRPr lang="zh-TW" altLang="en-US" sz="2400" u="sng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long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/>
                        <a:t>thin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6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Texture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u="sng" dirty="0" smtClean="0">
                          <a:solidFill>
                            <a:srgbClr val="0066FF"/>
                          </a:solidFill>
                        </a:rPr>
                        <a:t>crunchy</a:t>
                      </a:r>
                      <a:endParaRPr lang="zh-TW" altLang="en-US" sz="2400" u="sng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646" flipH="1">
            <a:off x="5651854" y="3509112"/>
            <a:ext cx="976896" cy="829440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4870824" y="3854595"/>
            <a:ext cx="1075764" cy="20343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63505" y="239834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14562" y="756206"/>
            <a:ext cx="8648849" cy="70336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u="sng" dirty="0">
                <a:solidFill>
                  <a:schemeClr val="tx1"/>
                </a:solidFill>
                <a:latin typeface="+mn-lt"/>
              </a:rPr>
              <a:t>Part 3: 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+mn-lt"/>
              </a:rPr>
              <a:t>Learning about Acrostic Poems (Slide 14)</a:t>
            </a:r>
            <a:endParaRPr lang="zh-TW" alt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7647708" y="5535799"/>
            <a:ext cx="1358937" cy="764771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656023" y="5764295"/>
            <a:ext cx="111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hlinkClick r:id="rId4" action="ppaction://hlinksldjump"/>
              </a:rPr>
              <a:t>Go to Part 4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549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65" y="2844184"/>
            <a:ext cx="3082232" cy="3082232"/>
          </a:xfrm>
          <a:solidFill>
            <a:schemeClr val="bg1"/>
          </a:solidFill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34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7076" y="1604356"/>
            <a:ext cx="8171411" cy="498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2952" y="976575"/>
            <a:ext cx="88196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Positive and Be</a:t>
            </a:r>
            <a:r>
              <a:rPr lang="en-US" altLang="zh-TW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zh-TW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altLang="zh-TW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roactive!</a:t>
            </a:r>
          </a:p>
          <a:p>
            <a:pPr algn="ctr"/>
            <a:r>
              <a:rPr lang="en-US" altLang="zh-TW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Together, We Fight Against the Virus!</a:t>
            </a:r>
            <a:endParaRPr lang="zh-TW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97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3" y="1841118"/>
            <a:ext cx="7456054" cy="29629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6" y="3775354"/>
            <a:ext cx="1692597" cy="8362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5073" y="1353620"/>
            <a:ext cx="8116272" cy="659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763453" y="6424951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3" name="直線單箭頭接點 12"/>
          <p:cNvCxnSpPr>
            <a:stCxn id="16" idx="2"/>
          </p:cNvCxnSpPr>
          <p:nvPr/>
        </p:nvCxnSpPr>
        <p:spPr>
          <a:xfrm flipH="1">
            <a:off x="7096582" y="1536172"/>
            <a:ext cx="148856" cy="7640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820675" y="1012952"/>
            <a:ext cx="2849525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W _ _ _ _ _ _ _ _ _</a:t>
            </a:r>
            <a:endParaRPr lang="zh-TW" altLang="en-US" sz="2800" dirty="0"/>
          </a:p>
        </p:txBody>
      </p:sp>
      <p:cxnSp>
        <p:nvCxnSpPr>
          <p:cNvPr id="17" name="直線單箭頭接點 16"/>
          <p:cNvCxnSpPr>
            <a:stCxn id="18" idx="2"/>
          </p:cNvCxnSpPr>
          <p:nvPr/>
        </p:nvCxnSpPr>
        <p:spPr>
          <a:xfrm>
            <a:off x="963282" y="2561856"/>
            <a:ext cx="761382" cy="618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50901" y="2038636"/>
            <a:ext cx="142476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L _ _ _ _</a:t>
            </a:r>
            <a:endParaRPr lang="zh-TW" altLang="en-US" sz="2800" dirty="0"/>
          </a:p>
        </p:txBody>
      </p:sp>
      <p:cxnSp>
        <p:nvCxnSpPr>
          <p:cNvPr id="20" name="直線單箭頭接點 19"/>
          <p:cNvCxnSpPr>
            <a:stCxn id="21" idx="2"/>
          </p:cNvCxnSpPr>
          <p:nvPr/>
        </p:nvCxnSpPr>
        <p:spPr>
          <a:xfrm>
            <a:off x="2468845" y="1736134"/>
            <a:ext cx="853179" cy="640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724664" y="1212914"/>
            <a:ext cx="148836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A _ _ _ _</a:t>
            </a:r>
            <a:endParaRPr lang="zh-TW" altLang="en-US" sz="2800" dirty="0"/>
          </a:p>
        </p:txBody>
      </p:sp>
      <p:cxnSp>
        <p:nvCxnSpPr>
          <p:cNvPr id="27" name="直線單箭頭接點 26"/>
          <p:cNvCxnSpPr>
            <a:stCxn id="28" idx="2"/>
          </p:cNvCxnSpPr>
          <p:nvPr/>
        </p:nvCxnSpPr>
        <p:spPr>
          <a:xfrm>
            <a:off x="4539202" y="1510476"/>
            <a:ext cx="1281473" cy="789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645816" y="987256"/>
            <a:ext cx="1786771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G _ _ _ _ _</a:t>
            </a:r>
            <a:endParaRPr lang="zh-TW" altLang="en-US" sz="2800" dirty="0"/>
          </a:p>
        </p:txBody>
      </p:sp>
      <p:cxnSp>
        <p:nvCxnSpPr>
          <p:cNvPr id="34" name="直線單箭頭接點 33"/>
          <p:cNvCxnSpPr>
            <a:stCxn id="35" idx="0"/>
          </p:cNvCxnSpPr>
          <p:nvPr/>
        </p:nvCxnSpPr>
        <p:spPr>
          <a:xfrm flipV="1">
            <a:off x="3018024" y="4318174"/>
            <a:ext cx="404408" cy="583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305643" y="4901794"/>
            <a:ext cx="142476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 _ _ _ _</a:t>
            </a:r>
            <a:endParaRPr lang="zh-TW" altLang="en-US" sz="2800" dirty="0"/>
          </a:p>
        </p:txBody>
      </p:sp>
      <p:cxnSp>
        <p:nvCxnSpPr>
          <p:cNvPr id="39" name="直線單箭頭接點 38"/>
          <p:cNvCxnSpPr>
            <a:stCxn id="40" idx="0"/>
          </p:cNvCxnSpPr>
          <p:nvPr/>
        </p:nvCxnSpPr>
        <p:spPr>
          <a:xfrm flipH="1" flipV="1">
            <a:off x="4839563" y="4295652"/>
            <a:ext cx="355226" cy="606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4568903" y="4901794"/>
            <a:ext cx="125177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P _ _ _ </a:t>
            </a:r>
            <a:endParaRPr lang="zh-TW" altLang="en-US" sz="2800" dirty="0"/>
          </a:p>
        </p:txBody>
      </p:sp>
      <p:cxnSp>
        <p:nvCxnSpPr>
          <p:cNvPr id="46" name="直線單箭頭接點 45"/>
          <p:cNvCxnSpPr>
            <a:stCxn id="47" idx="0"/>
          </p:cNvCxnSpPr>
          <p:nvPr/>
        </p:nvCxnSpPr>
        <p:spPr>
          <a:xfrm flipH="1" flipV="1">
            <a:off x="871220" y="4464336"/>
            <a:ext cx="359166" cy="347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648571" y="4811498"/>
            <a:ext cx="1163629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K _ _ _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08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494140" y="1489332"/>
            <a:ext cx="1482187" cy="55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6" y="300854"/>
            <a:ext cx="5519100" cy="4022725"/>
          </a:xfr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3"/>
          <a:srcRect l="29686" t="31925" r="29593" b="19460"/>
          <a:stretch/>
        </p:blipFill>
        <p:spPr>
          <a:xfrm>
            <a:off x="88807" y="4267201"/>
            <a:ext cx="1206530" cy="167341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67586" y="6403886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/>
              <a:t>5</a:t>
            </a:fld>
            <a:endParaRPr lang="en-US" sz="1400" b="1" dirty="0"/>
          </a:p>
        </p:txBody>
      </p:sp>
      <p:cxnSp>
        <p:nvCxnSpPr>
          <p:cNvPr id="11" name="直線單箭頭接點 10"/>
          <p:cNvCxnSpPr>
            <a:stCxn id="12" idx="2"/>
          </p:cNvCxnSpPr>
          <p:nvPr/>
        </p:nvCxnSpPr>
        <p:spPr>
          <a:xfrm>
            <a:off x="1295338" y="773858"/>
            <a:ext cx="2046577" cy="1168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6727" y="250638"/>
            <a:ext cx="2417221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J _ _ _ _ _ _ _ _</a:t>
            </a:r>
            <a:endParaRPr lang="zh-TW" altLang="en-US" sz="2800" dirty="0"/>
          </a:p>
        </p:txBody>
      </p:sp>
      <p:cxnSp>
        <p:nvCxnSpPr>
          <p:cNvPr id="28" name="直線單箭頭接點 27"/>
          <p:cNvCxnSpPr>
            <a:stCxn id="29" idx="2"/>
          </p:cNvCxnSpPr>
          <p:nvPr/>
        </p:nvCxnSpPr>
        <p:spPr>
          <a:xfrm>
            <a:off x="4364739" y="1553258"/>
            <a:ext cx="1022824" cy="1072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515047" y="1030038"/>
            <a:ext cx="169938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B _ _ _ _ _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82039" y="2762241"/>
            <a:ext cx="1527145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G _ _ _ _</a:t>
            </a:r>
            <a:endParaRPr lang="zh-TW" altLang="en-US" sz="2800" dirty="0"/>
          </a:p>
        </p:txBody>
      </p:sp>
      <p:cxnSp>
        <p:nvCxnSpPr>
          <p:cNvPr id="42" name="直線單箭頭接點 41"/>
          <p:cNvCxnSpPr/>
          <p:nvPr/>
        </p:nvCxnSpPr>
        <p:spPr>
          <a:xfrm>
            <a:off x="1712434" y="3008722"/>
            <a:ext cx="1470330" cy="347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5575931" y="1046561"/>
            <a:ext cx="202691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HK" altLang="zh-TW" sz="2800" dirty="0" smtClean="0"/>
              <a:t>A _ _ _ _ _ _</a:t>
            </a:r>
            <a:endParaRPr lang="zh-TW" altLang="en-US" sz="2800" dirty="0"/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/>
          <a:stretch/>
        </p:blipFill>
        <p:spPr>
          <a:xfrm>
            <a:off x="7024504" y="1646273"/>
            <a:ext cx="1525893" cy="1203938"/>
          </a:xfrm>
          <a:prstGeom prst="rect">
            <a:avLst/>
          </a:prstGeom>
        </p:spPr>
      </p:pic>
      <p:cxnSp>
        <p:nvCxnSpPr>
          <p:cNvPr id="16" name="直線單箭頭接點 15"/>
          <p:cNvCxnSpPr>
            <a:stCxn id="46" idx="2"/>
          </p:cNvCxnSpPr>
          <p:nvPr/>
        </p:nvCxnSpPr>
        <p:spPr>
          <a:xfrm>
            <a:off x="6589387" y="1569781"/>
            <a:ext cx="1125265" cy="5328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0" y="6315749"/>
            <a:ext cx="883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1600" dirty="0" smtClean="0">
                <a:solidFill>
                  <a:schemeClr val="bg1"/>
                </a:solidFill>
              </a:rPr>
              <a:t>Reference: all photos are extracted from the website of Centre for Health Protection, Department of Health 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>
          <a:xfrm>
            <a:off x="1384227" y="4195629"/>
            <a:ext cx="7560236" cy="2131765"/>
          </a:xfrm>
          <a:prstGeom prst="cloudCallout">
            <a:avLst>
              <a:gd name="adj1" fmla="val -58111"/>
              <a:gd name="adj2" fmla="val -10966"/>
            </a:avLst>
          </a:prstGeom>
          <a:noFill/>
          <a:ln w="571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976327" y="4587312"/>
            <a:ext cx="670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000" b="1" dirty="0" smtClean="0"/>
              <a:t>          </a:t>
            </a:r>
            <a:r>
              <a:rPr lang="en-HK" altLang="zh-TW" sz="2000" b="1" u="sng" dirty="0" smtClean="0"/>
              <a:t>SHARE WITH YOUR FAMILY/TEACHERS/FRIENDS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HK" altLang="zh-TW" sz="2000" dirty="0" smtClean="0"/>
              <a:t>How many fruit and vegetables in the photos do you know?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HK" altLang="zh-TW" sz="2000" dirty="0" smtClean="0"/>
              <a:t>Which one is your favourite? Why?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HK" altLang="zh-TW" sz="2000" dirty="0" smtClean="0"/>
              <a:t>When do you eat it and how often do you eat it? </a:t>
            </a:r>
            <a:endParaRPr lang="zh-TW" altLang="en-US" sz="2000" dirty="0"/>
          </a:p>
        </p:txBody>
      </p:sp>
      <p:sp>
        <p:nvSpPr>
          <p:cNvPr id="27" name="雙波浪 26"/>
          <p:cNvSpPr/>
          <p:nvPr/>
        </p:nvSpPr>
        <p:spPr>
          <a:xfrm>
            <a:off x="6909343" y="3396355"/>
            <a:ext cx="2003368" cy="51045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877590" y="3451869"/>
            <a:ext cx="2066873" cy="34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hlinkClick r:id="rId5" action="ppaction://hlinksldjump"/>
              </a:rPr>
              <a:t>Click here for answers</a:t>
            </a:r>
            <a:endParaRPr lang="zh-TW" altLang="en-US" sz="1600" b="1" dirty="0"/>
          </a:p>
        </p:txBody>
      </p:sp>
      <p:sp>
        <p:nvSpPr>
          <p:cNvPr id="21" name="五角星形 20"/>
          <p:cNvSpPr/>
          <p:nvPr/>
        </p:nvSpPr>
        <p:spPr>
          <a:xfrm>
            <a:off x="2291295" y="4584629"/>
            <a:ext cx="324313" cy="308952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/>
              <a:t>6</a:t>
            </a:fld>
            <a:endParaRPr lang="en-US" sz="1400" b="1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0090" y="453066"/>
            <a:ext cx="8944850" cy="14266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tx1"/>
                </a:solidFill>
                <a:latin typeface="+mn-lt"/>
              </a:rPr>
              <a:t>Part 2: Reading &amp; Listening – Knowing the Importance of Fruit and Vegetables</a:t>
            </a:r>
          </a:p>
          <a:p>
            <a:endParaRPr lang="zh-TW" altLang="en-US" sz="32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2970" y="2234365"/>
            <a:ext cx="845167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altLang="zh-TW" sz="2400" dirty="0" smtClean="0"/>
              <a:t>Miss Chan, your class teacher, wants you and your classmates to stay healthy during the outbreak of COVID-19.  She told you that in </a:t>
            </a:r>
            <a:r>
              <a:rPr lang="en-GB" altLang="zh-TW" sz="2400" dirty="0"/>
              <a:t>order to improve health and reduce risks </a:t>
            </a:r>
            <a:r>
              <a:rPr lang="en-GB" altLang="zh-TW" sz="2400" dirty="0" smtClean="0"/>
              <a:t>of getting COVID-19, </a:t>
            </a:r>
            <a:r>
              <a:rPr lang="en-HK" altLang="zh-TW" sz="2400" dirty="0"/>
              <a:t>it is really important for </a:t>
            </a:r>
            <a:r>
              <a:rPr lang="en-HK" altLang="zh-TW" sz="2400" dirty="0" smtClean="0"/>
              <a:t>you </a:t>
            </a:r>
            <a:r>
              <a:rPr lang="en-HK" altLang="zh-TW" sz="2400" dirty="0"/>
              <a:t>to have </a:t>
            </a:r>
            <a:r>
              <a:rPr lang="en-HK" altLang="zh-TW" sz="2400" b="1" dirty="0">
                <a:solidFill>
                  <a:srgbClr val="9933FF"/>
                </a:solidFill>
              </a:rPr>
              <a:t>enough fruit and vegetables</a:t>
            </a:r>
            <a:r>
              <a:rPr lang="en-HK" altLang="zh-TW" sz="2400" dirty="0"/>
              <a:t> every day.  </a:t>
            </a:r>
            <a:r>
              <a:rPr lang="en-HK" altLang="zh-TW" sz="2400" dirty="0" smtClean="0"/>
              <a:t>She sent you a video </a:t>
            </a:r>
            <a:r>
              <a:rPr lang="en-HK" altLang="zh-TW" sz="2400" dirty="0"/>
              <a:t>(</a:t>
            </a:r>
            <a:r>
              <a:rPr lang="en-HK" altLang="zh-TW" sz="2400" dirty="0" smtClean="0"/>
              <a:t>Slide 7) to watch and asked you to answer </a:t>
            </a:r>
            <a:r>
              <a:rPr lang="en-HK" altLang="zh-TW" sz="2400" dirty="0"/>
              <a:t>Questions 1 to 3.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83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g4-1tkcsB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210" y="996405"/>
            <a:ext cx="4262696" cy="288420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/>
              <a:t>7</a:t>
            </a:fld>
            <a:endParaRPr lang="en-US" sz="1400" b="1" dirty="0"/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96502" y="4044873"/>
            <a:ext cx="4223404" cy="707067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HK" altLang="zh-TW" b="1" dirty="0" smtClean="0">
                <a:solidFill>
                  <a:schemeClr val="tx1"/>
                </a:solidFill>
              </a:rPr>
              <a:t>Reference: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GB" altLang="zh-TW" dirty="0" smtClean="0">
                <a:hlinkClick r:id="rId4"/>
              </a:rPr>
              <a:t>https://www.isd.gov.hk/eng/tvapi/19_md314.html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74814" y="219697"/>
            <a:ext cx="4561368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HK" altLang="zh-TW" sz="2200" dirty="0" smtClean="0"/>
              <a:t>How </a:t>
            </a:r>
            <a:r>
              <a:rPr lang="en-HK" altLang="zh-TW" sz="2200" dirty="0"/>
              <a:t>many servings of fruit should we have every </a:t>
            </a:r>
            <a:r>
              <a:rPr lang="en-HK" altLang="zh-TW" sz="2200" dirty="0" smtClean="0"/>
              <a:t>day?</a:t>
            </a:r>
          </a:p>
          <a:p>
            <a:pPr marL="457200" indent="-457200">
              <a:buAutoNum type="arabicPeriod"/>
            </a:pPr>
            <a:endParaRPr lang="en-HK" altLang="zh-TW" sz="2200" dirty="0"/>
          </a:p>
          <a:p>
            <a:pPr marL="457200" indent="-457200">
              <a:buAutoNum type="arabicPeriod"/>
            </a:pPr>
            <a:r>
              <a:rPr lang="en-HK" altLang="zh-TW" sz="2200" dirty="0" smtClean="0"/>
              <a:t>People </a:t>
            </a:r>
            <a:r>
              <a:rPr lang="en-HK" altLang="zh-TW" sz="2200" dirty="0"/>
              <a:t>usually have fruit and vegetables in every </a:t>
            </a:r>
            <a:r>
              <a:rPr lang="en-HK" altLang="zh-TW" sz="2200" dirty="0" smtClean="0"/>
              <a:t>meal.  </a:t>
            </a:r>
            <a:r>
              <a:rPr lang="en-HK" altLang="zh-TW" sz="2200" dirty="0"/>
              <a:t>What other time can we have fruit and </a:t>
            </a:r>
            <a:r>
              <a:rPr lang="en-HK" altLang="zh-TW" sz="2200" dirty="0" smtClean="0"/>
              <a:t>vegetables?</a:t>
            </a:r>
          </a:p>
          <a:p>
            <a:pPr marL="457200" indent="-457200">
              <a:buAutoNum type="arabicPeriod"/>
            </a:pPr>
            <a:endParaRPr lang="en-HK" altLang="zh-TW" sz="2200" dirty="0" smtClean="0"/>
          </a:p>
          <a:p>
            <a:pPr marL="457200" indent="-457200">
              <a:buAutoNum type="arabicPeriod"/>
            </a:pPr>
            <a:r>
              <a:rPr lang="en-HK" altLang="zh-TW" sz="2200" dirty="0" smtClean="0"/>
              <a:t>Fill </a:t>
            </a:r>
            <a:r>
              <a:rPr lang="en-HK" altLang="zh-TW" sz="2200" dirty="0"/>
              <a:t>in the </a:t>
            </a:r>
            <a:r>
              <a:rPr lang="en-HK" altLang="zh-TW" sz="2200" dirty="0" smtClean="0"/>
              <a:t>blanks </a:t>
            </a:r>
            <a:r>
              <a:rPr lang="en-HK" altLang="zh-TW" sz="2200" dirty="0"/>
              <a:t>with appropriate </a:t>
            </a:r>
            <a:r>
              <a:rPr lang="en-HK" altLang="zh-TW" sz="2200" dirty="0" smtClean="0"/>
              <a:t>words </a:t>
            </a:r>
            <a:r>
              <a:rPr lang="en-HK" altLang="zh-TW" sz="2200" dirty="0"/>
              <a:t>from the </a:t>
            </a:r>
            <a:r>
              <a:rPr lang="en-HK" altLang="zh-TW" sz="2200" dirty="0" smtClean="0"/>
              <a:t>video:</a:t>
            </a:r>
          </a:p>
          <a:p>
            <a:pPr marL="457200" indent="-457200">
              <a:buAutoNum type="arabicPeriod"/>
            </a:pPr>
            <a:endParaRPr lang="en-HK" altLang="zh-TW" sz="2200" dirty="0"/>
          </a:p>
          <a:p>
            <a:r>
              <a:rPr lang="en-HK" altLang="zh-TW" sz="2200" dirty="0" smtClean="0"/>
              <a:t>       It </a:t>
            </a:r>
            <a:r>
              <a:rPr lang="en-HK" altLang="zh-TW" sz="2200" dirty="0"/>
              <a:t>is important </a:t>
            </a:r>
            <a:r>
              <a:rPr lang="en-GB" altLang="zh-TW" sz="2200" dirty="0"/>
              <a:t>for us to have </a:t>
            </a:r>
            <a:endParaRPr lang="en-GB" altLang="zh-TW" sz="2200" dirty="0" smtClean="0"/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enough </a:t>
            </a:r>
            <a:r>
              <a:rPr lang="en-GB" altLang="zh-TW" sz="2200" dirty="0"/>
              <a:t>fruit and vegetables </a:t>
            </a:r>
          </a:p>
          <a:p>
            <a:r>
              <a:rPr lang="en-GB" altLang="zh-TW" sz="2200" dirty="0" smtClean="0"/>
              <a:t>       every day </a:t>
            </a:r>
            <a:r>
              <a:rPr lang="en-GB" altLang="zh-TW" sz="2200" dirty="0"/>
              <a:t>because fruit and </a:t>
            </a:r>
            <a:endParaRPr lang="en-GB" altLang="zh-TW" sz="2200" dirty="0" smtClean="0"/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vegetables </a:t>
            </a:r>
            <a:r>
              <a:rPr lang="en-GB" altLang="zh-TW" sz="2200" dirty="0"/>
              <a:t>can </a:t>
            </a:r>
            <a:r>
              <a:rPr lang="en-GB" altLang="zh-TW" sz="2200" dirty="0" smtClean="0"/>
              <a:t>_______ </a:t>
            </a:r>
            <a:r>
              <a:rPr lang="en-GB" altLang="zh-TW" sz="2200" dirty="0"/>
              <a:t>the risk </a:t>
            </a:r>
            <a:br>
              <a:rPr lang="en-GB" altLang="zh-TW" sz="2200" dirty="0"/>
            </a:br>
            <a:r>
              <a:rPr lang="en-GB" altLang="zh-TW" sz="2200" dirty="0"/>
              <a:t>     </a:t>
            </a:r>
            <a:r>
              <a:rPr lang="en-GB" altLang="zh-TW" sz="2200" dirty="0" smtClean="0"/>
              <a:t>  of </a:t>
            </a:r>
            <a:r>
              <a:rPr lang="en-GB" altLang="zh-TW" sz="2200" dirty="0"/>
              <a:t>many </a:t>
            </a:r>
            <a:r>
              <a:rPr lang="en-GB" altLang="zh-TW" sz="2200" dirty="0" smtClean="0"/>
              <a:t>__________diseases</a:t>
            </a:r>
            <a:r>
              <a:rPr lang="en-GB" altLang="zh-TW" sz="2200" dirty="0"/>
              <a:t>. </a:t>
            </a:r>
            <a:endParaRPr lang="zh-TW" altLang="en-US" sz="2200" dirty="0"/>
          </a:p>
        </p:txBody>
      </p:sp>
      <p:sp>
        <p:nvSpPr>
          <p:cNvPr id="3" name="雲朵形圖說文字 2"/>
          <p:cNvSpPr/>
          <p:nvPr/>
        </p:nvSpPr>
        <p:spPr>
          <a:xfrm>
            <a:off x="196502" y="4949707"/>
            <a:ext cx="2474259" cy="896471"/>
          </a:xfrm>
          <a:prstGeom prst="cloudCallout">
            <a:avLst>
              <a:gd name="adj1" fmla="val 30374"/>
              <a:gd name="adj2" fmla="val -43907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45279" y="5021011"/>
            <a:ext cx="1543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sz="2000" dirty="0" smtClean="0"/>
              <a:t>Watch the video </a:t>
            </a:r>
            <a:r>
              <a:rPr lang="en-HK" altLang="zh-TW" sz="2000" b="1" dirty="0" smtClean="0">
                <a:solidFill>
                  <a:srgbClr val="D60093"/>
                </a:solidFill>
              </a:rPr>
              <a:t>HERE</a:t>
            </a:r>
            <a:endParaRPr lang="zh-TW" altLang="en-US" sz="2000" b="1" dirty="0">
              <a:solidFill>
                <a:srgbClr val="D60093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 rot="13074618">
            <a:off x="2428641" y="4576798"/>
            <a:ext cx="268077" cy="548051"/>
          </a:xfrm>
          <a:prstGeom prst="downArrow">
            <a:avLst>
              <a:gd name="adj1" fmla="val 50000"/>
              <a:gd name="adj2" fmla="val 70823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雙波浪 10"/>
          <p:cNvSpPr/>
          <p:nvPr/>
        </p:nvSpPr>
        <p:spPr>
          <a:xfrm>
            <a:off x="6988233" y="5752564"/>
            <a:ext cx="2003368" cy="51045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956480" y="5808078"/>
            <a:ext cx="2066873" cy="34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hlinkClick r:id="rId5" action="ppaction://hlinksldjump"/>
              </a:rPr>
              <a:t>Click here for answers</a:t>
            </a:r>
            <a:endParaRPr lang="zh-TW" altLang="en-US" sz="1600" b="1" dirty="0"/>
          </a:p>
        </p:txBody>
      </p:sp>
      <p:sp>
        <p:nvSpPr>
          <p:cNvPr id="13" name="五角星形 12"/>
          <p:cNvSpPr/>
          <p:nvPr/>
        </p:nvSpPr>
        <p:spPr>
          <a:xfrm>
            <a:off x="532627" y="5064761"/>
            <a:ext cx="291396" cy="288732"/>
          </a:xfrm>
          <a:prstGeom prst="star5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6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923" y="150162"/>
            <a:ext cx="8659008" cy="10080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HK" altLang="zh-TW" sz="2400" dirty="0" smtClean="0">
                <a:solidFill>
                  <a:schemeClr val="tx1"/>
                </a:solidFill>
              </a:rPr>
              <a:t>After watching the video, you look for more information about fruit and vegetables on the website of Centre for Health Protection. Read the information and answer Questions 4 to 7.   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05700" y="6453112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40250" y="1179452"/>
            <a:ext cx="378212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HK" altLang="zh-TW" sz="2000" dirty="0" smtClean="0"/>
              <a:t>What makes fruit and vegetables good for our health? </a:t>
            </a:r>
          </a:p>
          <a:p>
            <a:pPr marL="457200" indent="-457200">
              <a:buAutoNum type="arabicPeriod" startAt="4"/>
            </a:pPr>
            <a:endParaRPr lang="en-HK" altLang="zh-TW" sz="2000" dirty="0"/>
          </a:p>
          <a:p>
            <a:pPr marL="457200" indent="-457200">
              <a:buAutoNum type="arabicPeriod" startAt="4"/>
            </a:pPr>
            <a:r>
              <a:rPr lang="en-HK" altLang="zh-TW" sz="2000" dirty="0" smtClean="0"/>
              <a:t>Your friend, John, spends so much time on his smartphone that he has started to have </a:t>
            </a:r>
            <a:r>
              <a:rPr lang="en-HK" altLang="zh-TW" sz="2000" dirty="0"/>
              <a:t>blurred </a:t>
            </a:r>
            <a:r>
              <a:rPr lang="en-HK" altLang="zh-TW" sz="2000" dirty="0" smtClean="0"/>
              <a:t>vision. </a:t>
            </a:r>
            <a:r>
              <a:rPr lang="en-HK" altLang="zh-TW" sz="2000" dirty="0"/>
              <a:t>H</a:t>
            </a:r>
            <a:r>
              <a:rPr lang="en-HK" altLang="zh-TW" sz="2000" dirty="0" smtClean="0"/>
              <a:t>e should eat more fruit and vegetables because they contain: </a:t>
            </a:r>
          </a:p>
          <a:p>
            <a:pPr marL="457200" indent="-457200">
              <a:buAutoNum type="arabicPeriod" startAt="4"/>
            </a:pPr>
            <a:endParaRPr lang="en-HK" altLang="zh-TW" sz="1100" dirty="0" smtClean="0"/>
          </a:p>
          <a:p>
            <a:r>
              <a:rPr lang="en-HK" altLang="zh-TW" sz="2000" dirty="0"/>
              <a:t> </a:t>
            </a:r>
            <a:r>
              <a:rPr lang="en-HK" altLang="zh-TW" sz="2000" dirty="0" smtClean="0"/>
              <a:t>       A</a:t>
            </a:r>
            <a:r>
              <a:rPr lang="en-HK" altLang="zh-TW" sz="2000" dirty="0"/>
              <a:t>. </a:t>
            </a:r>
            <a:r>
              <a:rPr lang="en-HK" altLang="zh-TW" sz="2000" dirty="0" smtClean="0"/>
              <a:t>dietary fibre</a:t>
            </a:r>
            <a:endParaRPr lang="en-HK" altLang="zh-TW" sz="2000" dirty="0"/>
          </a:p>
          <a:p>
            <a:r>
              <a:rPr lang="en-HK" altLang="zh-TW" sz="2000" dirty="0"/>
              <a:t>      </a:t>
            </a:r>
            <a:r>
              <a:rPr lang="en-HK" altLang="zh-TW" sz="2000" dirty="0" smtClean="0"/>
              <a:t>  </a:t>
            </a:r>
            <a:r>
              <a:rPr lang="en-HK" altLang="zh-TW" sz="2000" dirty="0"/>
              <a:t>B. </a:t>
            </a:r>
            <a:r>
              <a:rPr lang="en-HK" altLang="zh-TW" sz="2000" dirty="0" smtClean="0"/>
              <a:t>potassium</a:t>
            </a:r>
            <a:endParaRPr lang="en-HK" altLang="zh-TW" sz="2000" dirty="0"/>
          </a:p>
          <a:p>
            <a:r>
              <a:rPr lang="en-HK" altLang="zh-TW" sz="2000" dirty="0"/>
              <a:t>       </a:t>
            </a:r>
            <a:r>
              <a:rPr lang="en-HK" altLang="zh-TW" sz="2000" dirty="0" smtClean="0"/>
              <a:t> C</a:t>
            </a:r>
            <a:r>
              <a:rPr lang="en-HK" altLang="zh-TW" sz="2000" dirty="0"/>
              <a:t>. </a:t>
            </a:r>
            <a:r>
              <a:rPr lang="en-HK" altLang="zh-TW" sz="2000" dirty="0" smtClean="0"/>
              <a:t>vitamin C</a:t>
            </a:r>
            <a:endParaRPr lang="en-HK" altLang="zh-TW" sz="2000" dirty="0"/>
          </a:p>
          <a:p>
            <a:r>
              <a:rPr lang="en-HK" altLang="zh-TW" sz="2000" dirty="0"/>
              <a:t>       </a:t>
            </a:r>
            <a:r>
              <a:rPr lang="en-HK" altLang="zh-TW" sz="2000" dirty="0" smtClean="0"/>
              <a:t> D</a:t>
            </a:r>
            <a:r>
              <a:rPr lang="en-HK" altLang="zh-TW" sz="2000" dirty="0"/>
              <a:t>. </a:t>
            </a:r>
            <a:r>
              <a:rPr lang="el-GR" altLang="zh-TW" sz="2000" dirty="0" smtClean="0">
                <a:latin typeface="Bahnschrift SemiBold" panose="020B0502040204020203" pitchFamily="34" charset="0"/>
              </a:rPr>
              <a:t>β</a:t>
            </a:r>
            <a:r>
              <a:rPr lang="en-HK" altLang="zh-TW" sz="2000" dirty="0" smtClean="0">
                <a:latin typeface="Bahnschrift SemiBold" panose="020B0502040204020203" pitchFamily="34" charset="0"/>
              </a:rPr>
              <a:t> </a:t>
            </a:r>
            <a:r>
              <a:rPr lang="en-HK" altLang="zh-TW" sz="2000" dirty="0" smtClean="0"/>
              <a:t>- carotene</a:t>
            </a:r>
            <a:endParaRPr lang="en-HK" altLang="zh-TW" sz="2000" dirty="0"/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100808" y="6474378"/>
            <a:ext cx="7645009" cy="7070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HK" altLang="zh-TW" dirty="0" smtClean="0">
                <a:solidFill>
                  <a:schemeClr val="bg1"/>
                </a:solidFill>
              </a:rPr>
              <a:t>Reference:</a:t>
            </a:r>
            <a:r>
              <a:rPr lang="en-HK" altLang="zh-TW" dirty="0" smtClean="0"/>
              <a:t> </a:t>
            </a:r>
            <a:r>
              <a:rPr lang="en-GB" altLang="zh-TW" dirty="0">
                <a:hlinkClick r:id="rId2"/>
              </a:rPr>
              <a:t>https://www.chp.gov.hk/files/her/ct_eng_w3c.pdf</a:t>
            </a:r>
            <a:endParaRPr lang="zh-TW" altLang="en-US" dirty="0"/>
          </a:p>
        </p:txBody>
      </p:sp>
      <p:sp>
        <p:nvSpPr>
          <p:cNvPr id="7" name="雙波浪 6"/>
          <p:cNvSpPr/>
          <p:nvPr/>
        </p:nvSpPr>
        <p:spPr>
          <a:xfrm>
            <a:off x="7011093" y="5729704"/>
            <a:ext cx="2003368" cy="51045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979340" y="5785218"/>
            <a:ext cx="2066873" cy="34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hlinkClick r:id="rId3" action="ppaction://hlinksldjump"/>
              </a:rPr>
              <a:t>Click here for answers</a:t>
            </a:r>
            <a:endParaRPr lang="zh-TW" altLang="en-US" sz="16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3" y="1179452"/>
            <a:ext cx="4907705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58741" y="1136356"/>
            <a:ext cx="1048636" cy="1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400" b="1" smtClean="0">
                <a:solidFill>
                  <a:schemeClr val="bg1"/>
                </a:solidFill>
              </a:rPr>
              <a:t>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05176" y="377935"/>
            <a:ext cx="4582633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GB" altLang="zh-TW" sz="2200" dirty="0" smtClean="0"/>
              <a:t>Which photo below shows a fist?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 A.                          B.</a:t>
            </a:r>
          </a:p>
          <a:p>
            <a:endParaRPr lang="en-GB" altLang="zh-TW" sz="2200" dirty="0"/>
          </a:p>
          <a:p>
            <a:endParaRPr lang="en-GB" altLang="zh-TW" sz="2200" dirty="0" smtClean="0"/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 </a:t>
            </a:r>
          </a:p>
          <a:p>
            <a:r>
              <a:rPr lang="en-GB" altLang="zh-TW" sz="2200" dirty="0"/>
              <a:t> </a:t>
            </a:r>
            <a:r>
              <a:rPr lang="en-GB" altLang="zh-TW" sz="2200" dirty="0" smtClean="0"/>
              <a:t>       C.  </a:t>
            </a:r>
          </a:p>
          <a:p>
            <a:endParaRPr lang="en-GB" altLang="zh-TW" sz="2200" dirty="0"/>
          </a:p>
          <a:p>
            <a:endParaRPr lang="en-HK" altLang="zh-TW" sz="2200" dirty="0" smtClean="0"/>
          </a:p>
          <a:p>
            <a:pPr marL="457200" indent="-457200">
              <a:buAutoNum type="arabicPeriod" startAt="7"/>
            </a:pPr>
            <a:r>
              <a:rPr lang="en-GB" altLang="zh-TW" sz="2200" dirty="0" smtClean="0"/>
              <a:t>Jack has two glasses of fresh tomato juice and a medium-sized banana today.  Does he have enough fruit and vegetables intake for a day?</a:t>
            </a:r>
          </a:p>
        </p:txBody>
      </p:sp>
      <p:sp>
        <p:nvSpPr>
          <p:cNvPr id="9" name="內容版面配置區 5"/>
          <p:cNvSpPr txBox="1">
            <a:spLocks/>
          </p:cNvSpPr>
          <p:nvPr/>
        </p:nvSpPr>
        <p:spPr>
          <a:xfrm>
            <a:off x="100808" y="6474378"/>
            <a:ext cx="7645009" cy="7070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HK" altLang="zh-TW" dirty="0" smtClean="0">
                <a:solidFill>
                  <a:schemeClr val="bg1"/>
                </a:solidFill>
              </a:rPr>
              <a:t>Reference:</a:t>
            </a:r>
            <a:r>
              <a:rPr lang="en-HK" altLang="zh-TW" dirty="0" smtClean="0"/>
              <a:t> </a:t>
            </a:r>
            <a:r>
              <a:rPr lang="en-GB" altLang="zh-TW" dirty="0">
                <a:hlinkClick r:id="rId2"/>
              </a:rPr>
              <a:t>https://www.chp.gov.hk/files/her/ct_eng_w3c.pdf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18446" y="796113"/>
            <a:ext cx="852031" cy="9965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46" y="882659"/>
            <a:ext cx="881459" cy="106820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b="30540"/>
          <a:stretch/>
        </p:blipFill>
        <p:spPr>
          <a:xfrm>
            <a:off x="5167318" y="2164647"/>
            <a:ext cx="954285" cy="849489"/>
          </a:xfrm>
          <a:prstGeom prst="rect">
            <a:avLst/>
          </a:prstGeom>
        </p:spPr>
      </p:pic>
      <p:sp>
        <p:nvSpPr>
          <p:cNvPr id="12" name="雙波浪 11"/>
          <p:cNvSpPr/>
          <p:nvPr/>
        </p:nvSpPr>
        <p:spPr>
          <a:xfrm>
            <a:off x="6980613" y="5729704"/>
            <a:ext cx="2003368" cy="51045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948860" y="5785218"/>
            <a:ext cx="2066873" cy="34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hlinkClick r:id="rId6" action="ppaction://hlinksldjump"/>
              </a:rPr>
              <a:t>Click here for answers</a:t>
            </a:r>
            <a:endParaRPr lang="zh-TW" altLang="en-US" sz="16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9" y="405153"/>
            <a:ext cx="3938357" cy="2651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0" y="3057143"/>
            <a:ext cx="3938357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自訂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FF00FF"/>
      </a:hlink>
      <a:folHlink>
        <a:srgbClr val="FF00FF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3126</TotalTime>
  <Words>2532</Words>
  <Application>Microsoft Office PowerPoint</Application>
  <PresentationFormat>如螢幕大小 (4:3)</PresentationFormat>
  <Paragraphs>467</Paragraphs>
  <Slides>34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Calibri </vt:lpstr>
      <vt:lpstr>微軟正黑體</vt:lpstr>
      <vt:lpstr>新細明體</vt:lpstr>
      <vt:lpstr>新細明體</vt:lpstr>
      <vt:lpstr>Bahnschrift SemiBold</vt:lpstr>
      <vt:lpstr>Calibri</vt:lpstr>
      <vt:lpstr>Calibri Light</vt:lpstr>
      <vt:lpstr>Comic Sans MS</vt:lpstr>
      <vt:lpstr>Times New Roman</vt:lpstr>
      <vt:lpstr>Wingdings</vt:lpstr>
      <vt:lpstr>回顧</vt:lpstr>
      <vt:lpstr>GIFTED EDUCATION SECTION, CDI, EDB</vt:lpstr>
      <vt:lpstr>PowerPoint 簡報</vt:lpstr>
      <vt:lpstr>Part 1: Getting started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Part 3: Learning about Acrostic Poems</vt:lpstr>
      <vt:lpstr>PowerPoint 簡報</vt:lpstr>
      <vt:lpstr>PowerPoint 簡報</vt:lpstr>
      <vt:lpstr>PowerPoint 簡報</vt:lpstr>
      <vt:lpstr>PowerPoint 簡報</vt:lpstr>
      <vt:lpstr>Part 4 : Writing Task (An Acrostic Poem)</vt:lpstr>
      <vt:lpstr>PowerPoint 簡報</vt:lpstr>
      <vt:lpstr>Self-evaluation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Part 1: Getting started (Slides 3 – 5)</vt:lpstr>
      <vt:lpstr>PowerPoint 簡報</vt:lpstr>
      <vt:lpstr>PowerPoint 簡報</vt:lpstr>
      <vt:lpstr>   </vt:lpstr>
      <vt:lpstr>PowerPoint 簡報</vt:lpstr>
      <vt:lpstr>PowerPoint 簡報</vt:lpstr>
      <vt:lpstr>Part 3: Learning about Acrostic Poems (Slide 14)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Education section, EDB</dc:title>
  <dc:creator>GE Section</dc:creator>
  <cp:lastModifiedBy>GE Section</cp:lastModifiedBy>
  <cp:revision>272</cp:revision>
  <cp:lastPrinted>2020-03-19T04:16:31Z</cp:lastPrinted>
  <dcterms:created xsi:type="dcterms:W3CDTF">2020-02-29T07:30:45Z</dcterms:created>
  <dcterms:modified xsi:type="dcterms:W3CDTF">2020-06-09T01:51:31Z</dcterms:modified>
</cp:coreProperties>
</file>